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83" r:id="rId3"/>
    <p:sldId id="281" r:id="rId4"/>
    <p:sldId id="258" r:id="rId5"/>
    <p:sldId id="294" r:id="rId6"/>
    <p:sldId id="284" r:id="rId7"/>
    <p:sldId id="285" r:id="rId8"/>
    <p:sldId id="296" r:id="rId9"/>
    <p:sldId id="295" r:id="rId10"/>
    <p:sldId id="287" r:id="rId11"/>
    <p:sldId id="262" r:id="rId12"/>
    <p:sldId id="261" r:id="rId13"/>
    <p:sldId id="263" r:id="rId14"/>
    <p:sldId id="266" r:id="rId15"/>
    <p:sldId id="288" r:id="rId16"/>
    <p:sldId id="265" r:id="rId17"/>
    <p:sldId id="268" r:id="rId18"/>
    <p:sldId id="290" r:id="rId19"/>
    <p:sldId id="280" r:id="rId20"/>
    <p:sldId id="291" r:id="rId21"/>
    <p:sldId id="289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30BAC619-E1D8-4B3C-9EC7-AD046B9C5FE5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CA9DC669-214D-4159-AA0C-A101A46842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X"/>
              <a:defRPr/>
            </a:lvl1pPr>
            <a:lvl2pPr>
              <a:buFont typeface="Bookman Old Style" pitchFamily="18" charset="0"/>
              <a:buChar char="●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Bookman Old Style" pitchFamily="18" charset="0"/>
              <a:buChar char="­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6035-0A11-4774-B1BC-F16B2FACAB41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B4BC-1363-4DA9-968D-5AF840FA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Bauhaus 93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X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Bookman Old Style" pitchFamily="18" charset="0"/>
        <a:buChar char="●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Bookman Old Style" pitchFamily="18" charset="0"/>
        <a:buChar char="­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k_9mXpNdgU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the.org/pictures/site%20images/Adult%20Formation/Bible%20Classes/Gospel%20of%20Matth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9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uestion Mark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09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663300"/>
                </a:solidFill>
                <a:latin typeface="Showcard Gothic" pitchFamily="82" charset="0"/>
              </a:rPr>
              <a:t>ANY QUESTIONS?</a:t>
            </a:r>
            <a:endParaRPr lang="en-US" sz="10000" b="1" dirty="0">
              <a:solidFill>
                <a:srgbClr val="663300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Jesus’ Family Tree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8372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traced to Abraham</a:t>
            </a:r>
          </a:p>
          <a:p>
            <a:pPr lvl="1"/>
            <a:r>
              <a:rPr lang="en-US" dirty="0" smtClean="0"/>
              <a:t>proved relation to Israel</a:t>
            </a:r>
          </a:p>
          <a:p>
            <a:r>
              <a:rPr lang="en-US" dirty="0" smtClean="0"/>
              <a:t>5 women are mentioned…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Tamar (Gentile)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Rahab (Gentile)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Ruth (Gentile)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wife of Uriah </a:t>
            </a:r>
          </a:p>
          <a:p>
            <a:pPr marL="1314450" lvl="2" indent="-457200"/>
            <a:r>
              <a:rPr lang="en-US" dirty="0" smtClean="0"/>
              <a:t>Bathsheba (Gentile)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Mary (Jew)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3975" indent="3175" algn="ctr">
              <a:buNone/>
            </a:pPr>
            <a:r>
              <a:rPr lang="en-US" dirty="0" smtClean="0"/>
              <a:t>JC came from both </a:t>
            </a:r>
          </a:p>
          <a:p>
            <a:pPr marL="53975" indent="3175" algn="ctr">
              <a:buNone/>
            </a:pPr>
            <a:r>
              <a:rPr lang="en-US" dirty="0" smtClean="0"/>
              <a:t>Jews </a:t>
            </a:r>
            <a:r>
              <a:rPr lang="en-US" u="sng" dirty="0" smtClean="0"/>
              <a:t>&amp;</a:t>
            </a:r>
            <a:r>
              <a:rPr lang="en-US" dirty="0" smtClean="0"/>
              <a:t> Gentiles!</a:t>
            </a:r>
            <a:endParaRPr lang="en-US" dirty="0"/>
          </a:p>
        </p:txBody>
      </p:sp>
      <p:pic>
        <p:nvPicPr>
          <p:cNvPr id="7" name="Picture 2" descr="http://www.jdrf.ca/images/Life_with_Diabetes/LWD_07/LWD%20Family%20Tre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6522"/>
          <a:stretch>
            <a:fillRect/>
          </a:stretch>
        </p:blipFill>
        <p:spPr bwMode="auto">
          <a:xfrm>
            <a:off x="152400" y="914400"/>
            <a:ext cx="4419600" cy="583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3975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Jesus is </a:t>
            </a:r>
            <a:br>
              <a:rPr lang="en-US" dirty="0" smtClean="0"/>
            </a:br>
            <a:r>
              <a:rPr lang="en-US" dirty="0" smtClean="0"/>
              <a:t>The Fulfillment Of God’s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571"/>
            <a:ext cx="8229600" cy="3255391"/>
          </a:xfrm>
        </p:spPr>
        <p:txBody>
          <a:bodyPr>
            <a:normAutofit/>
          </a:bodyPr>
          <a:lstStyle/>
          <a:p>
            <a:r>
              <a:rPr lang="en-US" dirty="0" smtClean="0"/>
              <a:t>Matthew begins w/ Jesus’ birth</a:t>
            </a:r>
          </a:p>
          <a:p>
            <a:pPr lvl="1"/>
            <a:r>
              <a:rPr lang="en-US" dirty="0" smtClean="0"/>
              <a:t>shows the fulfilled of OT’s messianic prophecies</a:t>
            </a:r>
          </a:p>
          <a:p>
            <a:pPr lvl="2"/>
            <a:r>
              <a:rPr lang="en-US" dirty="0" smtClean="0"/>
              <a:t>merged Jewish tradition with the new life of Jesus</a:t>
            </a:r>
          </a:p>
          <a:p>
            <a:pPr lvl="2"/>
            <a:r>
              <a:rPr lang="en-US" dirty="0" smtClean="0"/>
              <a:t>emphasized Jesus as the long-awaited Messiah</a:t>
            </a:r>
            <a:endParaRPr lang="en-US" dirty="0"/>
          </a:p>
        </p:txBody>
      </p:sp>
      <p:pic>
        <p:nvPicPr>
          <p:cNvPr id="19458" name="Picture 2" descr="http://www.vigoudan.com/mes%20images/coeurdamour/baby%20jesus%20&amp;%20blue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24400"/>
            <a:ext cx="2625216" cy="1885950"/>
          </a:xfrm>
          <a:prstGeom prst="rect">
            <a:avLst/>
          </a:prstGeom>
          <a:noFill/>
        </p:spPr>
      </p:pic>
      <p:pic>
        <p:nvPicPr>
          <p:cNvPr id="19460" name="Picture 4" descr="http://cis.stvincent.edu/hicksb/personal/Bible-Rosary/ascen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474591"/>
            <a:ext cx="1714500" cy="218884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>
            <a:stCxn id="19458" idx="3"/>
            <a:endCxn id="19460" idx="1"/>
          </p:cNvCxnSpPr>
          <p:nvPr/>
        </p:nvCxnSpPr>
        <p:spPr>
          <a:xfrm flipV="1">
            <a:off x="3082416" y="5569014"/>
            <a:ext cx="3927984" cy="98361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kenterprises.com/coloring/Christmas/images/BabyJesus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BOY!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Gabriel announces JC’s conception</a:t>
            </a:r>
          </a:p>
          <a:p>
            <a:pPr lvl="1"/>
            <a:r>
              <a:rPr lang="en-US" dirty="0" smtClean="0">
                <a:hlinkClick r:id="rId3"/>
              </a:rPr>
              <a:t>thru the Holy Spirit</a:t>
            </a:r>
            <a:endParaRPr lang="en-US" dirty="0" smtClean="0"/>
          </a:p>
          <a:p>
            <a:r>
              <a:rPr lang="en-US" dirty="0" smtClean="0"/>
              <a:t>Jesus = “God Saves”</a:t>
            </a:r>
          </a:p>
          <a:p>
            <a:r>
              <a:rPr lang="en-US" dirty="0" smtClean="0"/>
              <a:t>even at his birth…</a:t>
            </a:r>
          </a:p>
          <a:p>
            <a:pPr lvl="1"/>
            <a:r>
              <a:rPr lang="en-US" dirty="0" smtClean="0"/>
              <a:t>some would accept JC…</a:t>
            </a:r>
          </a:p>
          <a:p>
            <a:pPr lvl="2"/>
            <a:r>
              <a:rPr lang="en-US" dirty="0" smtClean="0"/>
              <a:t>visitation of angels, shepherds, &amp; Magi</a:t>
            </a:r>
          </a:p>
          <a:p>
            <a:pPr lvl="1"/>
            <a:r>
              <a:rPr lang="en-US" dirty="0" smtClean="0"/>
              <a:t>some would not…</a:t>
            </a:r>
          </a:p>
          <a:p>
            <a:pPr lvl="2"/>
            <a:r>
              <a:rPr lang="en-US" dirty="0" smtClean="0"/>
              <a:t>Herod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Incarnation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become flesh or to take on a human </a:t>
            </a:r>
            <a:r>
              <a:rPr lang="en-US" dirty="0" smtClean="0"/>
              <a:t>body</a:t>
            </a:r>
            <a:endParaRPr lang="en-US" dirty="0"/>
          </a:p>
          <a:p>
            <a:pPr lvl="1"/>
            <a:r>
              <a:rPr lang="en-US" dirty="0" smtClean="0"/>
              <a:t>Jesus, the Son of God, becomes man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to restore our 			      	  relationship w/ God</a:t>
            </a:r>
          </a:p>
          <a:p>
            <a:pPr lvl="1"/>
            <a:r>
              <a:rPr lang="en-US" dirty="0" smtClean="0"/>
              <a:t>to help us	 				     understand God’s love</a:t>
            </a:r>
          </a:p>
          <a:p>
            <a:pPr lvl="1"/>
            <a:r>
              <a:rPr lang="en-US" dirty="0" smtClean="0"/>
              <a:t>to set an example for us</a:t>
            </a:r>
          </a:p>
          <a:p>
            <a:pPr lvl="1"/>
            <a:r>
              <a:rPr lang="en-US" dirty="0" smtClean="0"/>
              <a:t>to experience our 					    own divinity</a:t>
            </a:r>
          </a:p>
          <a:p>
            <a:pPr lvl="2"/>
            <a:r>
              <a:rPr lang="en-US" dirty="0" smtClean="0"/>
              <a:t>the sacraments</a:t>
            </a:r>
            <a:endParaRPr lang="en-US" dirty="0"/>
          </a:p>
        </p:txBody>
      </p:sp>
      <p:pic>
        <p:nvPicPr>
          <p:cNvPr id="3074" name="Picture 2" descr="http://www.classact.ca/RubberStamps/Christmas/Christmas%20Christian/CH58B_B_Baby%20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85575"/>
            <a:ext cx="3934836" cy="4024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Jesus:  </a:t>
            </a:r>
            <a:br>
              <a:rPr lang="en-US" dirty="0" smtClean="0"/>
            </a:br>
            <a:r>
              <a:rPr lang="en-US" dirty="0" smtClean="0"/>
              <a:t>100% Human, 100% Divine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uestion Mark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09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663300"/>
                </a:solidFill>
                <a:latin typeface="Showcard Gothic" pitchFamily="82" charset="0"/>
              </a:rPr>
              <a:t>ANY QUESTIONS?</a:t>
            </a:r>
            <a:endParaRPr lang="en-US" sz="10000" b="1" dirty="0">
              <a:solidFill>
                <a:srgbClr val="663300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21" y="381000"/>
            <a:ext cx="4191000" cy="23161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Temptation</a:t>
            </a:r>
            <a:br>
              <a:rPr lang="en-US" dirty="0" smtClean="0"/>
            </a:br>
            <a:r>
              <a:rPr lang="en-US" dirty="0" smtClean="0"/>
              <a:t>of Jesus</a:t>
            </a:r>
            <a:br>
              <a:rPr lang="en-US" dirty="0" smtClean="0"/>
            </a:br>
            <a:r>
              <a:rPr lang="en-US" dirty="0" smtClean="0"/>
              <a:t>(Matthew 4:1-11)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3121" y="2971800"/>
            <a:ext cx="4038600" cy="3581399"/>
          </a:xfrm>
        </p:spPr>
        <p:txBody>
          <a:bodyPr>
            <a:normAutofit/>
          </a:bodyPr>
          <a:lstStyle/>
          <a:p>
            <a:r>
              <a:rPr lang="en-US" dirty="0"/>
              <a:t>Jesus tempted 3 times by the devil…</a:t>
            </a:r>
          </a:p>
          <a:p>
            <a:pPr marL="971550" lvl="1" indent="-51435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temptation:  material power</a:t>
            </a:r>
          </a:p>
          <a:p>
            <a:pPr marL="971550" lvl="1" indent="-514350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temptation:  miraculous power</a:t>
            </a:r>
          </a:p>
          <a:p>
            <a:pPr marL="971550" lvl="1" indent="-514350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temptation:  political </a:t>
            </a:r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7" name="Picture 2" descr="http://lifehopeandtruth.com/uploads/images/what-is-s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57926" y="1057927"/>
            <a:ext cx="6857999" cy="47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SIN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5" y="1365251"/>
            <a:ext cx="9067800" cy="2444750"/>
          </a:xfrm>
        </p:spPr>
        <p:txBody>
          <a:bodyPr>
            <a:normAutofit/>
          </a:bodyPr>
          <a:lstStyle/>
          <a:p>
            <a:r>
              <a:rPr lang="en-US" dirty="0" smtClean="0"/>
              <a:t>a thought, word, or deed that contradicts God’s law</a:t>
            </a:r>
          </a:p>
          <a:p>
            <a:r>
              <a:rPr lang="en-US" dirty="0" smtClean="0"/>
              <a:t>turning away from God &amp; choosing to do what we know is against His will</a:t>
            </a:r>
          </a:p>
          <a:p>
            <a:r>
              <a:rPr lang="en-US" dirty="0" smtClean="0"/>
              <a:t>ALL sin affects a person’s relationship w/ God</a:t>
            </a:r>
            <a:endParaRPr lang="en-US" cap="smal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9525" y="5619751"/>
            <a:ext cx="9144000" cy="12382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b="1" cap="small" dirty="0" smtClean="0"/>
              <a:t>our </a:t>
            </a:r>
            <a:r>
              <a:rPr lang="en-US" sz="3500" b="1" cap="small" dirty="0"/>
              <a:t>faith in GOD gives </a:t>
            </a:r>
            <a:r>
              <a:rPr lang="en-US" sz="3500" b="1" cap="small" dirty="0" smtClean="0"/>
              <a:t>us</a:t>
            </a:r>
          </a:p>
          <a:p>
            <a:pPr marL="0" indent="0" algn="ctr">
              <a:buNone/>
            </a:pPr>
            <a:r>
              <a:rPr lang="en-US" sz="3500" b="1" cap="small" dirty="0" smtClean="0"/>
              <a:t>the </a:t>
            </a:r>
            <a:r>
              <a:rPr lang="en-US" sz="3500" b="1" cap="small" dirty="0"/>
              <a:t>power to fight temptation &amp; sin</a:t>
            </a:r>
            <a:r>
              <a:rPr lang="en-US" sz="3500" b="1" cap="small" dirty="0" smtClean="0"/>
              <a:t>!</a:t>
            </a:r>
            <a:endParaRPr lang="en-US" sz="3500" b="1" dirty="0"/>
          </a:p>
        </p:txBody>
      </p:sp>
      <p:pic>
        <p:nvPicPr>
          <p:cNvPr id="2050" name="Picture 2" descr="http://www.klangwesley.com/wp-content/uploads/gift-eternal-life-what-is-s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4" r="-800"/>
          <a:stretch/>
        </p:blipFill>
        <p:spPr bwMode="auto">
          <a:xfrm>
            <a:off x="66675" y="3810000"/>
            <a:ext cx="90678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Reflection:</a:t>
            </a:r>
            <a:br>
              <a:rPr lang="en-US" dirty="0" smtClean="0"/>
            </a:br>
            <a:r>
              <a:rPr lang="en-US" dirty="0" smtClean="0"/>
              <a:t>Solutions to Temptations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9581"/>
            <a:ext cx="4038600" cy="4267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“not-so-good” temptations in your life? (You may simply list your temptations.)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overcome those temptations?</a:t>
            </a:r>
            <a:endParaRPr lang="en-US" dirty="0"/>
          </a:p>
        </p:txBody>
      </p:sp>
      <p:pic>
        <p:nvPicPr>
          <p:cNvPr id="1026" name="Picture 2" descr="http://i2.wp.com/www.mbird.com/wp-content/uploads/2013/05/tumblr_m81wlsz9mU1r7qpeho1_50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0"/>
          <a:stretch/>
        </p:blipFill>
        <p:spPr bwMode="auto">
          <a:xfrm>
            <a:off x="4495800" y="2110581"/>
            <a:ext cx="44264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Ultimate End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52578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Heaven</a:t>
            </a:r>
          </a:p>
          <a:p>
            <a:pPr lvl="1"/>
            <a:r>
              <a:rPr lang="en-US" dirty="0" smtClean="0"/>
              <a:t>a state of living in eternal happiness w/ God</a:t>
            </a:r>
          </a:p>
          <a:p>
            <a:pPr lvl="1"/>
            <a:r>
              <a:rPr lang="en-US" dirty="0" smtClean="0"/>
              <a:t>how to get “there”:</a:t>
            </a:r>
          </a:p>
          <a:p>
            <a:pPr lvl="2"/>
            <a:r>
              <a:rPr lang="en-US" dirty="0" smtClean="0"/>
              <a:t>make good choices</a:t>
            </a:r>
          </a:p>
          <a:p>
            <a:pPr lvl="2"/>
            <a:r>
              <a:rPr lang="en-US" dirty="0" smtClean="0"/>
              <a:t>seek forgiveness if a bad choice is made</a:t>
            </a:r>
          </a:p>
          <a:p>
            <a:pPr lvl="2"/>
            <a:r>
              <a:rPr lang="en-US" dirty="0" smtClean="0"/>
              <a:t>try to lead a life reflective of JC</a:t>
            </a:r>
          </a:p>
          <a:p>
            <a:r>
              <a:rPr lang="en-US" dirty="0" smtClean="0"/>
              <a:t>Purgatory</a:t>
            </a:r>
          </a:p>
          <a:p>
            <a:pPr lvl="1"/>
            <a:r>
              <a:rPr lang="en-US" dirty="0" smtClean="0"/>
              <a:t>the state of purification b/w death &amp; eternal life</a:t>
            </a:r>
          </a:p>
          <a:p>
            <a:pPr lvl="1"/>
            <a:r>
              <a:rPr lang="en-US" dirty="0" smtClean="0"/>
              <a:t>a waiting room</a:t>
            </a:r>
          </a:p>
          <a:p>
            <a:pPr lvl="2"/>
            <a:r>
              <a:rPr lang="en-US" dirty="0" smtClean="0"/>
              <a:t>a time to be forgiven for sins not confessed before death</a:t>
            </a:r>
          </a:p>
          <a:p>
            <a:pPr lvl="2"/>
            <a:r>
              <a:rPr lang="en-US" dirty="0" smtClean="0"/>
              <a:t>the living can help through prayer!</a:t>
            </a:r>
          </a:p>
          <a:p>
            <a:r>
              <a:rPr lang="en-US" dirty="0" smtClean="0"/>
              <a:t>Hell</a:t>
            </a:r>
          </a:p>
          <a:p>
            <a:pPr lvl="1"/>
            <a:r>
              <a:rPr lang="en-US" dirty="0" smtClean="0"/>
              <a:t>eternal separation from God</a:t>
            </a:r>
          </a:p>
          <a:p>
            <a:pPr lvl="1"/>
            <a:r>
              <a:rPr lang="en-US" dirty="0" smtClean="0"/>
              <a:t>how to get “there”:</a:t>
            </a:r>
          </a:p>
          <a:p>
            <a:pPr lvl="2"/>
            <a:r>
              <a:rPr lang="en-US" dirty="0" smtClean="0"/>
              <a:t>choose not to accept God</a:t>
            </a:r>
            <a:endParaRPr lang="en-US" dirty="0"/>
          </a:p>
        </p:txBody>
      </p:sp>
      <p:pic>
        <p:nvPicPr>
          <p:cNvPr id="9" name="Picture 2" descr="http://www.usaweekend.com/wit/images/980621carto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90600"/>
            <a:ext cx="371078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34634"/>
              </p:ext>
            </p:extLst>
          </p:nvPr>
        </p:nvGraphicFramePr>
        <p:xfrm>
          <a:off x="1" y="1"/>
          <a:ext cx="9143999" cy="6857999"/>
        </p:xfrm>
        <a:graphic>
          <a:graphicData uri="http://schemas.openxmlformats.org/drawingml/2006/table">
            <a:tbl>
              <a:tblPr/>
              <a:tblGrid>
                <a:gridCol w="1274166"/>
                <a:gridCol w="1293595"/>
                <a:gridCol w="1441414"/>
                <a:gridCol w="1272774"/>
                <a:gridCol w="1281104"/>
                <a:gridCol w="1287351"/>
                <a:gridCol w="1293595"/>
              </a:tblGrid>
              <a:tr h="93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u="none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Gospel</a:t>
                      </a:r>
                      <a:endParaRPr lang="en-US" sz="1650" b="1" u="none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Evangelist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Approximate </a:t>
                      </a: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Date Written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Location Where </a:t>
                      </a: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Written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Audience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Image of Jesus &amp;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Examples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Genealogy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(if any)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84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Matthew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Mark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Unknown…</a:t>
                      </a:r>
                    </a:p>
                    <a:p>
                      <a:pPr marL="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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John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Mark (a friend of Paul)</a:t>
                      </a:r>
                    </a:p>
                    <a:p>
                      <a:pPr marL="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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 Gentile Christian (might be a disciple of Peter)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AD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65-AD 70</a:t>
                      </a:r>
                    </a:p>
                    <a:p>
                      <a:pPr marL="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after Jesus’ Resurrection &amp; Ascension into Heaven</a:t>
                      </a:r>
                    </a:p>
                    <a:p>
                      <a:pPr marL="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b4 &amp; during the fall of Jerusalem &amp; the Temple</a:t>
                      </a:r>
                    </a:p>
                    <a:p>
                      <a:pPr marL="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Roman Emperor:  Nero = lots of Christian persecution &amp; martyrdom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probably Rome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Gentile Christians-references the OT since the audience didn’t know about the Scriptures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un-recognized, suffering,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serving Messiah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none-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Jesus is a servant &amp; servants didn’t have genealogies @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this time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57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Luke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10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John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9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jesusismuslim.com/backgrounds/hel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5412" y="1172787"/>
            <a:ext cx="6841373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hetwocities.com/wp-content/uploads/2015/06/Heavenly_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48198" cy="68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Reflection:  Personal Heaven &amp; Hell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198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Describe your interpretation of Heaven.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495799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Describe your interpretation of</a:t>
            </a:r>
          </a:p>
          <a:p>
            <a:pPr marL="0" indent="0" algn="ctr">
              <a:buNone/>
            </a:pPr>
            <a:r>
              <a:rPr lang="en-US" b="1" dirty="0" smtClean="0"/>
              <a:t>Hell.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40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uestion Mark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09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663300"/>
                </a:solidFill>
                <a:latin typeface="Showcard Gothic" pitchFamily="82" charset="0"/>
              </a:rPr>
              <a:t>ANY QUESTIONS?</a:t>
            </a:r>
            <a:endParaRPr lang="en-US" sz="10000" b="1" dirty="0">
              <a:solidFill>
                <a:srgbClr val="663300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85646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table">
            <a:tbl>
              <a:tblPr/>
              <a:tblGrid>
                <a:gridCol w="1274165"/>
                <a:gridCol w="1293595"/>
                <a:gridCol w="1441415"/>
                <a:gridCol w="1272775"/>
                <a:gridCol w="1281105"/>
                <a:gridCol w="1287351"/>
                <a:gridCol w="1293595"/>
              </a:tblGrid>
              <a:tr h="2096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Gospel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Evangelist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Approximate </a:t>
                      </a: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Date Written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Location Where </a:t>
                      </a: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Written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Audience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Image of Jesus &amp;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Examples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Genealogy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u="none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(if any)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61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Matthew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Unknown…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the apostle/tax</a:t>
                      </a:r>
                      <a:r>
                        <a:rPr lang="en-US" sz="1650" baseline="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collector</a:t>
                      </a:r>
                      <a:endParaRPr lang="en-US" sz="1650" dirty="0" smtClean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U"/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50" baseline="3000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650" baseline="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generation Jewish Christian of Palestinian origin</a:t>
                      </a:r>
                      <a:endParaRPr lang="en-US" sz="165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AD 70-AD 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(appears 1</a:t>
                      </a:r>
                      <a:r>
                        <a:rPr lang="en-US" sz="1650" baseline="3000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in the NT b/c originally</a:t>
                      </a:r>
                      <a:r>
                        <a:rPr lang="en-US" sz="1650" baseline="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believed to be written 1</a:t>
                      </a:r>
                      <a:r>
                        <a:rPr lang="en-US" sz="1650" baseline="3000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650" baseline="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65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Antioch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(Syria)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(Fun Fact: 1</a:t>
                      </a:r>
                      <a:r>
                        <a:rPr lang="en-US" sz="1650" baseline="3000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place</a:t>
                      </a:r>
                      <a:r>
                        <a:rPr lang="en-US" sz="1650" baseline="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where followers of JC are called Christians)</a:t>
                      </a:r>
                      <a:endParaRPr lang="en-US" sz="165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Jewish Christians</a:t>
                      </a:r>
                      <a:endParaRPr lang="en-US" sz="165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Teaching Savior</a:t>
                      </a:r>
                      <a:endParaRPr lang="en-US" sz="165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Traced</a:t>
                      </a:r>
                      <a:r>
                        <a:rPr lang="en-US" sz="1650" baseline="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back to </a:t>
                      </a:r>
                      <a:r>
                        <a:rPr lang="en-US" sz="1650" dirty="0" smtClean="0"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Abraham</a:t>
                      </a:r>
                      <a:endParaRPr lang="en-US" sz="165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nspiracyclothes.com/images/references_b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Synoptic Gospel:</a:t>
            </a:r>
            <a:br>
              <a:rPr lang="en-US" dirty="0" smtClean="0"/>
            </a:br>
            <a:r>
              <a:rPr lang="en-US" dirty="0" smtClean="0"/>
              <a:t>Matthew’s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The Gospel According to Mark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Q</a:t>
            </a:r>
          </a:p>
          <a:p>
            <a:pPr lvl="1"/>
            <a:r>
              <a:rPr lang="en-US" dirty="0" smtClean="0"/>
              <a:t>principally the sayings of Jesus</a:t>
            </a:r>
          </a:p>
          <a:p>
            <a:pPr lvl="1"/>
            <a:r>
              <a:rPr lang="en-US" dirty="0" smtClean="0"/>
              <a:t>not found in Mark</a:t>
            </a:r>
          </a:p>
          <a:p>
            <a:pPr lvl="1"/>
            <a:r>
              <a:rPr lang="en-US" dirty="0" smtClean="0"/>
              <a:t>(NOTE:  Luke also draws information from this source)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M</a:t>
            </a:r>
          </a:p>
          <a:p>
            <a:pPr lvl="1"/>
            <a:r>
              <a:rPr lang="en-US" dirty="0" smtClean="0"/>
              <a:t>unique material found in this Gospel ONLY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r>
              <a:rPr lang="en-US" dirty="0" smtClean="0"/>
              <a:t>an agreement b/w 2 parties that have come to terms</a:t>
            </a:r>
            <a:endParaRPr lang="en-US" dirty="0"/>
          </a:p>
        </p:txBody>
      </p:sp>
      <p:pic>
        <p:nvPicPr>
          <p:cNvPr id="26626" name="Picture 2" descr="http://www.cartoonstock.com/lowres/epa1679l.jpg"/>
          <p:cNvPicPr>
            <a:picLocks noChangeAspect="1" noChangeArrowheads="1"/>
          </p:cNvPicPr>
          <p:nvPr/>
        </p:nvPicPr>
        <p:blipFill>
          <a:blip r:embed="rId2" cstate="print"/>
          <a:srcRect t="13754" b="6017"/>
          <a:stretch>
            <a:fillRect/>
          </a:stretch>
        </p:blipFill>
        <p:spPr bwMode="auto">
          <a:xfrm>
            <a:off x="1785258" y="2743200"/>
            <a:ext cx="5551714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5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JESUS </a:t>
            </a:r>
            <a:br>
              <a:rPr lang="en-US" dirty="0" smtClean="0"/>
            </a:br>
            <a:r>
              <a:rPr lang="en-US" dirty="0" smtClean="0"/>
              <a:t>as the Fulfillment of the Covenant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5181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55783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OT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NT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263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 PEOPLE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263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SLAVES TO…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03166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SAVED BY…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03166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CROSSED</a:t>
                      </a:r>
                      <a:r>
                        <a:rPr lang="en-US" sz="25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WATERS OF…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67743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CELEBRATED BY…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03166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LAW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JESUS </a:t>
            </a:r>
            <a:br>
              <a:rPr lang="en-US" dirty="0" smtClean="0"/>
            </a:br>
            <a:r>
              <a:rPr lang="en-US" dirty="0" smtClean="0"/>
              <a:t>as the Fulfillment of the Covenant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5181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55783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OT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NT</a:t>
                      </a:r>
                      <a:endParaRPr lang="en-US" sz="30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263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 PEOPLE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Israelites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Followers of Jesus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3263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SLAVES TO…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 Egyptians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Sin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03166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SAVED BY…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 Blood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of the Lamb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Jesus, the Lamb of God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03166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CROSSED</a:t>
                      </a:r>
                      <a:r>
                        <a:rPr lang="en-US" sz="25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WATERS OF…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 Red Sea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Baptism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67743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CELEBRATED BY…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Passover Meal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 Eucharist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03166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LAW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 10 Commandments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The Law of Love</a:t>
                      </a:r>
                      <a:endParaRPr lang="en-US" sz="20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Partners:  </a:t>
            </a:r>
            <a:r>
              <a:rPr lang="en-US" dirty="0"/>
              <a:t>Old Testament Prophecies Cited in the </a:t>
            </a:r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Directions: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Read the Scripture passage from the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Old Testament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and then determine the prophecy being made about the life of Jesus Christ.  Write the prophecy under the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prophecy?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column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After an attempt has been made for each, copy the Scripture passages of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Matthew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from the projected screen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Re-read the Scripture passage from the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Old Testament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and read the Scripture passages of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Matthew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 Determine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The Prophecy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being made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Answer the question on the reverse side of the sheet.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79571"/>
              </p:ext>
            </p:extLst>
          </p:nvPr>
        </p:nvGraphicFramePr>
        <p:xfrm>
          <a:off x="-2" y="1"/>
          <a:ext cx="9144001" cy="6705600"/>
        </p:xfrm>
        <a:graphic>
          <a:graphicData uri="http://schemas.openxmlformats.org/drawingml/2006/table">
            <a:tbl>
              <a:tblPr firstRow="1" firstCol="1" bandRow="1"/>
              <a:tblGrid>
                <a:gridCol w="2453722"/>
                <a:gridCol w="2127573"/>
                <a:gridCol w="2435133"/>
                <a:gridCol w="2127573"/>
              </a:tblGrid>
              <a:tr h="927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 Testament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the prophecy?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Gospel According to Matthew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Prophecy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Micah 5:1-2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Hosea 11:1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2:13-14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Jeremiah 31:15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2:16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Isaiah 40:3-5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3:1-2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Isaiah 42:1-4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12:15-16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Isaiah 53:4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8:16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Psalm 78:2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13:34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Isaiah 6:9-10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13:10-13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Zechariah 9:9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21:1-11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Zechariah 13:7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26:31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Zechariah 11:12-13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27:3-10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Psalm 110:1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22:41-46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4" marR="544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829</Words>
  <Application>Microsoft Office PowerPoint</Application>
  <PresentationFormat>On-screen Show (4:3)</PresentationFormat>
  <Paragraphs>222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Bauhaus 93</vt:lpstr>
      <vt:lpstr>Bookman Old Style</vt:lpstr>
      <vt:lpstr>Calibri</vt:lpstr>
      <vt:lpstr>Century Gothic</vt:lpstr>
      <vt:lpstr>Courier New</vt:lpstr>
      <vt:lpstr>Showcard Gothic</vt:lpstr>
      <vt:lpstr>Tempus Sans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A Synoptic Gospel: Matthew’s References</vt:lpstr>
      <vt:lpstr>Covenant</vt:lpstr>
      <vt:lpstr>JESUS  as the Fulfillment of the Covenant</vt:lpstr>
      <vt:lpstr>JESUS  as the Fulfillment of the Covenant</vt:lpstr>
      <vt:lpstr>Partners:  Old Testament Prophecies Cited in the Matthew</vt:lpstr>
      <vt:lpstr>PowerPoint Presentation</vt:lpstr>
      <vt:lpstr>PowerPoint Presentation</vt:lpstr>
      <vt:lpstr>Jesus’ Family Tree</vt:lpstr>
      <vt:lpstr>Jesus is  The Fulfillment Of God’s Plan</vt:lpstr>
      <vt:lpstr>IT’S A BOY!</vt:lpstr>
      <vt:lpstr>Jesus:   100% Human, 100% Divine</vt:lpstr>
      <vt:lpstr>PowerPoint Presentation</vt:lpstr>
      <vt:lpstr>The Temptation of Jesus (Matthew 4:1-11)</vt:lpstr>
      <vt:lpstr>SIN</vt:lpstr>
      <vt:lpstr>Reflection: Solutions to Temptations</vt:lpstr>
      <vt:lpstr>The Ultimate End</vt:lpstr>
      <vt:lpstr>Reflection:  Personal Heaven &amp; Hell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Meredith E White</dc:creator>
  <cp:lastModifiedBy>Meredith White</cp:lastModifiedBy>
  <cp:revision>121</cp:revision>
  <dcterms:created xsi:type="dcterms:W3CDTF">2008-11-04T09:24:48Z</dcterms:created>
  <dcterms:modified xsi:type="dcterms:W3CDTF">2016-02-04T10:11:57Z</dcterms:modified>
</cp:coreProperties>
</file>