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notesMasterIdLst>
    <p:notesMasterId r:id="rId20"/>
  </p:notesMasterIdLst>
  <p:sldIdLst>
    <p:sldId id="256" r:id="rId2"/>
    <p:sldId id="258" r:id="rId3"/>
    <p:sldId id="261" r:id="rId4"/>
    <p:sldId id="273" r:id="rId5"/>
    <p:sldId id="274" r:id="rId6"/>
    <p:sldId id="275" r:id="rId7"/>
    <p:sldId id="263" r:id="rId8"/>
    <p:sldId id="276" r:id="rId9"/>
    <p:sldId id="264" r:id="rId10"/>
    <p:sldId id="278" r:id="rId11"/>
    <p:sldId id="283" r:id="rId12"/>
    <p:sldId id="266" r:id="rId13"/>
    <p:sldId id="280" r:id="rId14"/>
    <p:sldId id="281" r:id="rId15"/>
    <p:sldId id="268" r:id="rId16"/>
    <p:sldId id="269" r:id="rId17"/>
    <p:sldId id="270" r:id="rId18"/>
    <p:sldId id="282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74F4F9-B55D-491B-81A1-088DA7302B05}" type="datetimeFigureOut">
              <a:rPr lang="en-US" smtClean="0"/>
              <a:t>12/2/2016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318531-B7DA-4035-B6B9-3B9342FE37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54025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285632-A6C9-4FE8-B890-7887AF293649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1805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2D7A8F-8191-47B7-8613-6D8714BCE4A7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17122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2D7A8F-8191-47B7-8613-6D8714BCE4A7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07047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2D7A8F-8191-47B7-8613-6D8714BCE4A7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7517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2D7A8F-8191-47B7-8613-6D8714BCE4A7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67569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dirty="0"/>
              <a:t>12/2/2016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dirty="0"/>
              <a:t>12/2/2016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dirty="0"/>
              <a:t>12/2/2016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dirty="0"/>
              <a:t>12/2/2016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dirty="0"/>
              <a:t>12/2/2016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dirty="0"/>
              <a:t>12/2/2016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dirty="0"/>
              <a:t>12/2/2016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dirty="0"/>
              <a:t>12/2/2016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dirty="0"/>
              <a:t>12/2/2016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dirty="0"/>
              <a:t>12/2/2016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dirty="0"/>
              <a:t>12/2/2016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dirty="0"/>
              <a:t>12/2/2016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youtu.be/TXtVzj9y-bo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s://vimeo.com/113801439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Persecution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not everyone was a fan of Jesus…</a:t>
            </a:r>
            <a:endParaRPr lang="en-US" dirty="0"/>
          </a:p>
        </p:txBody>
      </p:sp>
      <p:pic>
        <p:nvPicPr>
          <p:cNvPr id="6" name="Picture 2" descr="http://gifrific.com/wp-content/uploads/2015/02/Despicable-Me-Minion-Saying-What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2115" y="4468031"/>
            <a:ext cx="3379461" cy="2305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0997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Constantine &amp; Religious Tolerance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The Christian Emperor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26" name="Picture 2" descr="Edict of Milan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9848" y="1379813"/>
            <a:ext cx="5139883" cy="5215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 anchor="ctr"/>
          <a:lstStyle/>
          <a:p>
            <a:r>
              <a:rPr lang="en-US" dirty="0" smtClean="0"/>
              <a:t>named </a:t>
            </a:r>
            <a:r>
              <a:rPr lang="en-US" dirty="0"/>
              <a:t>himself </a:t>
            </a:r>
            <a:r>
              <a:rPr lang="en-US" i="1" dirty="0" err="1"/>
              <a:t>Pontifex</a:t>
            </a:r>
            <a:r>
              <a:rPr lang="en-US" i="1" dirty="0"/>
              <a:t> Maximus</a:t>
            </a:r>
          </a:p>
          <a:p>
            <a:pPr lvl="1"/>
            <a:r>
              <a:rPr lang="en-US" dirty="0"/>
              <a:t>“the greatest bridge-builder”</a:t>
            </a:r>
          </a:p>
          <a:p>
            <a:pPr lvl="2"/>
            <a:r>
              <a:rPr lang="en-US" dirty="0"/>
              <a:t>bridging the gap b/w human &amp; divine</a:t>
            </a:r>
          </a:p>
          <a:p>
            <a:pPr lvl="1"/>
            <a:r>
              <a:rPr lang="en-US" dirty="0"/>
              <a:t>adopted by popes…</a:t>
            </a:r>
            <a:r>
              <a:rPr lang="en-US" i="1" dirty="0"/>
              <a:t>pontiff</a:t>
            </a:r>
          </a:p>
          <a:p>
            <a:r>
              <a:rPr lang="en-US" dirty="0"/>
              <a:t>The Edict of Milan</a:t>
            </a:r>
          </a:p>
          <a:p>
            <a:pPr lvl="1"/>
            <a:r>
              <a:rPr lang="en-US" dirty="0"/>
              <a:t>declaration allowing religious freedom in the Roman Empire in 313</a:t>
            </a:r>
          </a:p>
          <a:p>
            <a:pPr lvl="2"/>
            <a:r>
              <a:rPr lang="en-US" dirty="0"/>
              <a:t>NOT declaring Christianity as the empire’s official religion</a:t>
            </a:r>
          </a:p>
          <a:p>
            <a:r>
              <a:rPr lang="en-US" dirty="0"/>
              <a:t>was baptized in 337 on his death bed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516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Question Marks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 anchor="ctr">
            <a:prstTxWarp prst="textInflate">
              <a:avLst/>
            </a:prstTxWarp>
          </a:bodyPr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Tempus Sans ITC" pitchFamily="82" charset="0"/>
              </a:rPr>
              <a:t>ANY QUESTIONS?</a:t>
            </a:r>
            <a:endParaRPr lang="en-US" b="1" dirty="0">
              <a:solidFill>
                <a:schemeClr val="tx1"/>
              </a:solidFill>
              <a:latin typeface="Tempus Sans ITC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8832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Heresy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 anchor="ctr"/>
          <a:lstStyle/>
          <a:p>
            <a:r>
              <a:rPr lang="en-US" dirty="0" smtClean="0"/>
              <a:t>a belief, attitude, or teaching that is contrary to revealed truth, and to the Church’s doctrine of faith</a:t>
            </a:r>
          </a:p>
          <a:p>
            <a:r>
              <a:rPr lang="en-US" dirty="0" smtClean="0"/>
              <a:t>the opposite:  orthodoxy</a:t>
            </a:r>
          </a:p>
          <a:p>
            <a:pPr lvl="1"/>
            <a:r>
              <a:rPr lang="en-US" dirty="0" smtClean="0"/>
              <a:t>a doctrine, belief, attitude, or teaching that is consistent with revealed truth &amp; with the Church’s doctrine of faith</a:t>
            </a:r>
            <a:endParaRPr lang="en-US" dirty="0"/>
          </a:p>
        </p:txBody>
      </p:sp>
      <p:pic>
        <p:nvPicPr>
          <p:cNvPr id="5122" name="Picture 2" descr="https://romancatholiciom.files.wordpress.com/2014/12/religion-overthrowing-heresy-and-hatred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24728" y="2158110"/>
            <a:ext cx="5762221" cy="402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3972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Arianism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364224" y="873457"/>
            <a:ext cx="4754880" cy="5793997"/>
          </a:xfrm>
        </p:spPr>
        <p:txBody>
          <a:bodyPr anchor="ctr">
            <a:normAutofit lnSpcReduction="10000"/>
          </a:bodyPr>
          <a:lstStyle/>
          <a:p>
            <a:r>
              <a:rPr lang="en-US" dirty="0"/>
              <a:t>Argument/Proposition-</a:t>
            </a:r>
          </a:p>
          <a:p>
            <a:pPr lvl="1"/>
            <a:r>
              <a:rPr lang="en-US" dirty="0"/>
              <a:t>only God the Father was immortal</a:t>
            </a:r>
          </a:p>
          <a:p>
            <a:pPr lvl="1"/>
            <a:r>
              <a:rPr lang="en-US" dirty="0"/>
              <a:t>proclaimed the Father, the Son, and the Holy Spirit were separate and distinct</a:t>
            </a:r>
          </a:p>
          <a:p>
            <a:r>
              <a:rPr lang="en-US" dirty="0"/>
              <a:t>Difficulty Raised-</a:t>
            </a:r>
          </a:p>
          <a:p>
            <a:pPr lvl="1"/>
            <a:r>
              <a:rPr lang="en-US" dirty="0"/>
              <a:t>the central Christian belief:  God is one divine substance but 3 distinct Persons</a:t>
            </a:r>
          </a:p>
          <a:p>
            <a:r>
              <a:rPr lang="en-US" dirty="0"/>
              <a:t>Resolution By The Church-</a:t>
            </a:r>
          </a:p>
          <a:p>
            <a:pPr lvl="1"/>
            <a:r>
              <a:rPr lang="en-US" dirty="0"/>
              <a:t>doctrine of consubstantiality</a:t>
            </a:r>
          </a:p>
          <a:p>
            <a:pPr lvl="2"/>
            <a:r>
              <a:rPr lang="en-US" dirty="0"/>
              <a:t>God the Father, God the Son, and God the Holy Spirit are of one Being</a:t>
            </a:r>
          </a:p>
          <a:p>
            <a:r>
              <a:rPr lang="en-US" dirty="0"/>
              <a:t>When/Where/By Whom It Was Resolved-</a:t>
            </a:r>
          </a:p>
          <a:p>
            <a:pPr lvl="1"/>
            <a:r>
              <a:rPr lang="en-US" dirty="0"/>
              <a:t>325 Constantine opens the Council of Nicaea</a:t>
            </a:r>
          </a:p>
          <a:p>
            <a:pPr lvl="2"/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ecumenical council</a:t>
            </a:r>
          </a:p>
          <a:p>
            <a:pPr lvl="3"/>
            <a:r>
              <a:rPr lang="en-US" dirty="0"/>
              <a:t>world-wide gathering of Catholic bishops</a:t>
            </a:r>
          </a:p>
          <a:p>
            <a:pPr lvl="2"/>
            <a:r>
              <a:rPr lang="en-US" dirty="0"/>
              <a:t>over 300 bishops attended</a:t>
            </a:r>
          </a:p>
          <a:p>
            <a:pPr lvl="2"/>
            <a:r>
              <a:rPr lang="en-US" dirty="0"/>
              <a:t>formulate a creed:  The Nicene </a:t>
            </a:r>
            <a:r>
              <a:rPr lang="en-US" dirty="0" smtClean="0"/>
              <a:t>Creed</a:t>
            </a:r>
            <a:endParaRPr lang="en-US" dirty="0"/>
          </a:p>
        </p:txBody>
      </p:sp>
      <p:pic>
        <p:nvPicPr>
          <p:cNvPr id="7" name="Picture 2" descr="http://rds.yahoo.com/_ylt=A0WTefRwNOtIsPYAknijzbkF/SIG=12f1dps0v/EXP=1223460336/**http%3A/www.stnicholascenter.org/stnic/images/map-region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069848" y="1781181"/>
            <a:ext cx="4675859" cy="48862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92577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Question Marks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 anchor="ctr">
            <a:prstTxWarp prst="textInflate">
              <a:avLst/>
            </a:prstTxWarp>
          </a:bodyPr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Tempus Sans ITC" pitchFamily="82" charset="0"/>
              </a:rPr>
              <a:t>ANY QUESTIONS?</a:t>
            </a:r>
            <a:endParaRPr lang="en-US" b="1" dirty="0">
              <a:solidFill>
                <a:schemeClr val="tx1"/>
              </a:solidFill>
              <a:latin typeface="Tempus Sans ITC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4153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Defending the Faith:</a:t>
            </a:r>
            <a:br>
              <a:rPr lang="en-US" dirty="0" smtClean="0"/>
            </a:br>
            <a:r>
              <a:rPr lang="en-US" dirty="0" smtClean="0"/>
              <a:t>Apologists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 anchor="ctr">
            <a:normAutofit/>
          </a:bodyPr>
          <a:lstStyle/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-century writers who defended and explained Christianity to nonbelievers</a:t>
            </a:r>
          </a:p>
          <a:p>
            <a:r>
              <a:rPr lang="en-US" dirty="0" smtClean="0"/>
              <a:t>example:</a:t>
            </a:r>
          </a:p>
          <a:p>
            <a:pPr lvl="1"/>
            <a:r>
              <a:rPr lang="en-US" dirty="0" smtClean="0"/>
              <a:t>Justin Martyr</a:t>
            </a:r>
          </a:p>
          <a:p>
            <a:pPr lvl="2"/>
            <a:r>
              <a:rPr lang="en-US" dirty="0" smtClean="0"/>
              <a:t>tried to explain to Jews that JC fulfilled the OT prophecies about the Messiah</a:t>
            </a:r>
          </a:p>
          <a:p>
            <a:pPr lvl="2"/>
            <a:r>
              <a:rPr lang="en-US" dirty="0" smtClean="0"/>
              <a:t>tried to convince pagans that Christianity makes sense</a:t>
            </a:r>
          </a:p>
        </p:txBody>
      </p:sp>
      <p:pic>
        <p:nvPicPr>
          <p:cNvPr id="3074" name="Picture 2" descr="http://a2.ec-images.myspacecdn.com/images01/113/2f37be5543d41f01ba01c839aba9a3f4/l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7033919" y="484632"/>
            <a:ext cx="4094329" cy="612598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27040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Fathers Of The Church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2646381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men who assisted Church members through their writings, teachings, and/or exemplary lives in deciding matters of Christian belief &amp; practices</a:t>
            </a:r>
          </a:p>
        </p:txBody>
      </p:sp>
      <p:pic>
        <p:nvPicPr>
          <p:cNvPr id="3074" name="Picture 2" descr="https://upload.wikimedia.org/wikipedia/commons/9/9f/Otsy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1" b="1191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275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0" y="968"/>
            <a:ext cx="12191999" cy="68570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0"/>
            <a:ext cx="10058400" cy="1609344"/>
          </a:xfrm>
        </p:spPr>
        <p:txBody>
          <a:bodyPr>
            <a:normAutofit/>
          </a:bodyPr>
          <a:lstStyle/>
          <a:p>
            <a:r>
              <a:rPr lang="en-US" dirty="0" smtClean="0"/>
              <a:t>Fathers Of The Church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1143000"/>
            <a:ext cx="4754880" cy="5580528"/>
          </a:xfrm>
        </p:spPr>
        <p:txBody>
          <a:bodyPr>
            <a:noAutofit/>
          </a:bodyPr>
          <a:lstStyle/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en-US" sz="1200" dirty="0"/>
              <a:t>Alexander of Alexandria [SAINT] 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en-US" sz="1200" dirty="0"/>
              <a:t>Alexander of Lycopolis 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en-US" sz="1200" dirty="0"/>
              <a:t>Ambrose (340-397) [SAINT] [DOCTOR] 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en-US" sz="1200" dirty="0"/>
              <a:t>Aphrahat/Aphraates (c. 280-367) 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en-US" sz="1200" dirty="0"/>
              <a:t>Archelaus 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en-US" sz="1200" dirty="0"/>
              <a:t>Aristides the Philosopher 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en-US" sz="1200" dirty="0"/>
              <a:t>Arnobius 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en-US" sz="1200" dirty="0"/>
              <a:t>Athanasius [SAINT] [DOCTOR] 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en-US" sz="1200" dirty="0"/>
              <a:t>Athenagoras 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en-US" sz="1200" dirty="0"/>
              <a:t>Augustine of Hippo [SAINT] [DOCTOR] 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en-US" sz="1200" dirty="0"/>
              <a:t>Bardesanes (154-222) 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en-US" sz="1200" dirty="0"/>
              <a:t>Barnabas [SAINT] 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en-US" sz="1200" dirty="0"/>
              <a:t>Basil the Great [SAINT] [DOCTOR] 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en-US" sz="1200" dirty="0"/>
              <a:t>Caius 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en-US" sz="1200" dirty="0"/>
              <a:t>Clement of Alexandria [SAINT] 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en-US" sz="1200" dirty="0"/>
              <a:t>Clement of Rome [SAINT] 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en-US" sz="1200" dirty="0"/>
              <a:t>Commodianus 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en-US" sz="1200" dirty="0"/>
              <a:t>Cyprian of Carthage [SAINT] 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en-US" sz="1200" dirty="0"/>
              <a:t>Cyril of Jerusalem [SAINT] [DOCTOR] 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en-US" sz="1200" dirty="0"/>
              <a:t>Dionysius of Rome [SAINT] 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en-US" sz="1200" dirty="0"/>
              <a:t>Dionysius the Great 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en-US" sz="1200" dirty="0"/>
              <a:t>Ephraim the Syrian (306-373) [SAINT] [DOCTOR] 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en-US" sz="1200" dirty="0"/>
              <a:t>Eusebius of Caesarea (c. 265-c. 340) 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en-US" sz="1200" dirty="0"/>
              <a:t>Gennadius of Marseilles 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en-US" sz="1200" dirty="0"/>
              <a:t>Gregory the Great, Pope (c. 540-604) [SAINT] [DOCTOR] 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en-US" sz="1200" dirty="0"/>
              <a:t>Gregory Nazianzen [SAINT] [DOCTOR] 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en-US" sz="1200" dirty="0"/>
              <a:t>Gregory of Nyssa [SAINT] 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en-US" sz="1200" dirty="0"/>
              <a:t>Gregory Thaumaturgus [SAINT] 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en-US" sz="1200" dirty="0"/>
              <a:t>Hermas 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en-US" sz="1200" dirty="0"/>
              <a:t>Hilary of Poitiers [SAINT] [DOCTOR] 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en-US" sz="1200" dirty="0"/>
              <a:t>Hippolytus [SAINT] 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en-US" sz="1200" dirty="0"/>
              <a:t>Ignatius of Antioch [SAINT]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1142999"/>
            <a:ext cx="4754880" cy="5580529"/>
          </a:xfrm>
        </p:spPr>
        <p:txBody>
          <a:bodyPr>
            <a:noAutofit/>
          </a:bodyPr>
          <a:lstStyle/>
          <a:p>
            <a:pPr marL="514350" indent="-514350">
              <a:spcBef>
                <a:spcPts val="0"/>
              </a:spcBef>
              <a:buFont typeface="+mj-lt"/>
              <a:buAutoNum type="arabicPeriod" startAt="33"/>
            </a:pPr>
            <a:r>
              <a:rPr lang="en-US" sz="1200" dirty="0"/>
              <a:t>Irenaeus of Lyons [SAINT] 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 startAt="33"/>
            </a:pPr>
            <a:r>
              <a:rPr lang="en-US" sz="1200" dirty="0"/>
              <a:t>Jerome [SAINT] [DOCTOR] 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 startAt="33"/>
            </a:pPr>
            <a:r>
              <a:rPr lang="en-US" sz="1200" dirty="0"/>
              <a:t>John of Damascus [SAINT] [DOCTOR] 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 startAt="33"/>
            </a:pPr>
            <a:r>
              <a:rPr lang="en-US" sz="1200" dirty="0"/>
              <a:t>John Cassian (c. 360-c. 435) 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 startAt="33"/>
            </a:pPr>
            <a:r>
              <a:rPr lang="en-US" sz="1200" dirty="0"/>
              <a:t>John Chrysostom [SAINT] [DOCTOR] 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 startAt="33"/>
            </a:pPr>
            <a:r>
              <a:rPr lang="en-US" sz="1200" dirty="0"/>
              <a:t>Julius Africanus 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 startAt="33"/>
            </a:pPr>
            <a:r>
              <a:rPr lang="en-US" sz="1200" dirty="0"/>
              <a:t>Justin Martyr [SAINT] 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 startAt="33"/>
            </a:pPr>
            <a:r>
              <a:rPr lang="en-US" sz="1200" dirty="0"/>
              <a:t>Lactantius 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 startAt="33"/>
            </a:pPr>
            <a:r>
              <a:rPr lang="en-US" sz="1200" dirty="0"/>
              <a:t>Leo the Great, Pope (c. 395-461) [SAINT] [DOCTOR] 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 startAt="33"/>
            </a:pPr>
            <a:r>
              <a:rPr lang="en-US" sz="1200" dirty="0"/>
              <a:t>Malchion 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 startAt="33"/>
            </a:pPr>
            <a:r>
              <a:rPr lang="en-US" sz="1200" dirty="0"/>
              <a:t>Mar Jacob (452-521) 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 startAt="33"/>
            </a:pPr>
            <a:r>
              <a:rPr lang="en-US" sz="1200" dirty="0"/>
              <a:t>Mathetes 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 startAt="33"/>
            </a:pPr>
            <a:r>
              <a:rPr lang="en-US" sz="1200" dirty="0"/>
              <a:t>Methodius 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 startAt="33"/>
            </a:pPr>
            <a:r>
              <a:rPr lang="en-US" sz="1200" dirty="0"/>
              <a:t>Minucius Felix 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 startAt="33"/>
            </a:pPr>
            <a:r>
              <a:rPr lang="en-US" sz="1200" dirty="0"/>
              <a:t>Moses of Chorene (c. 400-c. 490) 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 startAt="33"/>
            </a:pPr>
            <a:r>
              <a:rPr lang="en-US" sz="1200" dirty="0"/>
              <a:t>Novatian 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 startAt="33"/>
            </a:pPr>
            <a:r>
              <a:rPr lang="en-US" sz="1200" dirty="0"/>
              <a:t>Origen 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 startAt="33"/>
            </a:pPr>
            <a:r>
              <a:rPr lang="en-US" sz="1200" dirty="0"/>
              <a:t>Pamphilus [SAINT] 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 startAt="33"/>
            </a:pPr>
            <a:r>
              <a:rPr lang="en-US" sz="1200" dirty="0"/>
              <a:t>Papias [SAINT] 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 startAt="33"/>
            </a:pPr>
            <a:r>
              <a:rPr lang="en-US" sz="1200" dirty="0"/>
              <a:t>Peter of Alexandria [SAINT] 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 startAt="33"/>
            </a:pPr>
            <a:r>
              <a:rPr lang="en-US" sz="1200" dirty="0"/>
              <a:t>Polycarp [SAINT] 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 startAt="33"/>
            </a:pPr>
            <a:r>
              <a:rPr lang="en-US" sz="1200" dirty="0"/>
              <a:t>Rufinus 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 startAt="33"/>
            </a:pPr>
            <a:r>
              <a:rPr lang="en-US" sz="1200" dirty="0"/>
              <a:t>Socrates Scholasticus (c. 379-c. 450) 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 startAt="33"/>
            </a:pPr>
            <a:r>
              <a:rPr lang="en-US" sz="1200" dirty="0"/>
              <a:t>Sozomen (c. 375-c. 447) 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 startAt="33"/>
            </a:pPr>
            <a:r>
              <a:rPr lang="en-US" sz="1200" dirty="0"/>
              <a:t>Sulpitius Severus (c. 363-c. 420) 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 startAt="33"/>
            </a:pPr>
            <a:r>
              <a:rPr lang="en-US" sz="1200" dirty="0"/>
              <a:t>Tatian 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 startAt="33"/>
            </a:pPr>
            <a:r>
              <a:rPr lang="en-US" sz="1200" dirty="0"/>
              <a:t>Tertullian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 startAt="33"/>
            </a:pPr>
            <a:r>
              <a:rPr lang="en-US" sz="1200" dirty="0"/>
              <a:t>Theodoret 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 startAt="33"/>
            </a:pPr>
            <a:r>
              <a:rPr lang="en-US" sz="1200" dirty="0"/>
              <a:t>Theodotus 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 startAt="33"/>
            </a:pPr>
            <a:r>
              <a:rPr lang="en-US" sz="1200" dirty="0"/>
              <a:t>Theophilus 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 startAt="33"/>
            </a:pPr>
            <a:r>
              <a:rPr lang="en-US" sz="1200" dirty="0"/>
              <a:t>Venantius 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 startAt="33"/>
            </a:pPr>
            <a:r>
              <a:rPr lang="en-US" sz="1200" dirty="0"/>
              <a:t>Victorinus [SAINT] 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 startAt="33"/>
            </a:pPr>
            <a:r>
              <a:rPr lang="en-US" sz="1200" dirty="0"/>
              <a:t>Vincent of Lérins (d. c. 450) [SAINT]  </a:t>
            </a:r>
          </a:p>
        </p:txBody>
      </p:sp>
    </p:spTree>
    <p:extLst>
      <p:ext uri="{BB962C8B-B14F-4D97-AF65-F5344CB8AC3E}">
        <p14:creationId xmlns:p14="http://schemas.microsoft.com/office/powerpoint/2010/main" val="35622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9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0" end="3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1" end="3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9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0" end="3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1" end="3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2" end="3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Question Marks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 anchor="ctr">
            <a:prstTxWarp prst="textInflate">
              <a:avLst/>
            </a:prstTxWarp>
          </a:bodyPr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Tempus Sans ITC" pitchFamily="82" charset="0"/>
              </a:rPr>
              <a:t>ANY QUESTIONS?</a:t>
            </a:r>
            <a:endParaRPr lang="en-US" b="1" dirty="0">
              <a:solidFill>
                <a:schemeClr val="tx1"/>
              </a:solidFill>
              <a:latin typeface="Tempus Sans ITC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3061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Jewish Groups @ the Time of Jesus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7" y="2194560"/>
            <a:ext cx="7261413" cy="3977640"/>
          </a:xfrm>
        </p:spPr>
        <p:txBody>
          <a:bodyPr>
            <a:normAutofit/>
          </a:bodyPr>
          <a:lstStyle/>
          <a:p>
            <a:r>
              <a:rPr lang="en-US" dirty="0" smtClean="0"/>
              <a:t>Pharisees</a:t>
            </a:r>
          </a:p>
          <a:p>
            <a:pPr lvl="1"/>
            <a:r>
              <a:rPr lang="en-US" dirty="0" smtClean="0"/>
              <a:t>well-educated religious leaders mainly concerned with keeping Jews faithful to the strict interpretation of the Law</a:t>
            </a:r>
          </a:p>
          <a:p>
            <a:r>
              <a:rPr lang="en-US" dirty="0" smtClean="0"/>
              <a:t>Sadducees</a:t>
            </a:r>
          </a:p>
          <a:p>
            <a:pPr lvl="1"/>
            <a:r>
              <a:rPr lang="en-US" dirty="0" smtClean="0"/>
              <a:t>aristocratic ruling class, chief priests (The Sanhedrin) &amp; elders of the community, believing in nothing else besides the Torah</a:t>
            </a:r>
          </a:p>
          <a:p>
            <a:r>
              <a:rPr lang="en-US" dirty="0"/>
              <a:t>Scribes</a:t>
            </a:r>
          </a:p>
          <a:p>
            <a:pPr lvl="1"/>
            <a:r>
              <a:rPr lang="en-US" dirty="0"/>
              <a:t>interpreted &amp; taught the Law</a:t>
            </a:r>
          </a:p>
          <a:p>
            <a:r>
              <a:rPr lang="en-US" dirty="0" smtClean="0"/>
              <a:t>Zealots</a:t>
            </a:r>
            <a:endParaRPr lang="en-US" dirty="0"/>
          </a:p>
          <a:p>
            <a:pPr lvl="1"/>
            <a:r>
              <a:rPr lang="en-US" dirty="0"/>
              <a:t>a rebellious group of militant Jews who viewed foreigners blasphemous against </a:t>
            </a:r>
            <a:r>
              <a:rPr lang="en-US" dirty="0" smtClean="0"/>
              <a:t>God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r="67839"/>
          <a:stretch/>
        </p:blipFill>
        <p:spPr>
          <a:xfrm>
            <a:off x="8331260" y="1862864"/>
            <a:ext cx="2985246" cy="4641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568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Persecution by the Romans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4562354"/>
          </a:xfrm>
        </p:spPr>
        <p:txBody>
          <a:bodyPr anchor="ctr"/>
          <a:lstStyle/>
          <a:p>
            <a:r>
              <a:rPr lang="en-US" dirty="0"/>
              <a:t>originally, the Romans did NOT have any problems with the Jews or Jewish Christians </a:t>
            </a:r>
            <a:r>
              <a:rPr lang="en-US" dirty="0" smtClean="0"/>
              <a:t>until…</a:t>
            </a:r>
          </a:p>
          <a:p>
            <a:r>
              <a:rPr lang="en-US" dirty="0" smtClean="0"/>
              <a:t>…Christian </a:t>
            </a:r>
            <a:r>
              <a:rPr lang="en-US" dirty="0"/>
              <a:t>beliefs came in direct conflict with the purpose of the emperor</a:t>
            </a:r>
          </a:p>
          <a:p>
            <a:pPr lvl="1"/>
            <a:r>
              <a:rPr lang="en-US" dirty="0"/>
              <a:t>Christianity rejected the worship of the emperor &amp; the Roman gods</a:t>
            </a:r>
          </a:p>
          <a:p>
            <a:pPr lvl="1"/>
            <a:r>
              <a:rPr lang="en-US" dirty="0"/>
              <a:t>accused Christians for the gods’ unhappiness</a:t>
            </a:r>
          </a:p>
          <a:p>
            <a:pPr lvl="2"/>
            <a:r>
              <a:rPr lang="en-US" dirty="0"/>
              <a:t>plagues, invasions, earthquakes, etc</a:t>
            </a:r>
            <a:r>
              <a:rPr lang="en-US" dirty="0" smtClean="0"/>
              <a:t>.</a:t>
            </a:r>
          </a:p>
          <a:p>
            <a:r>
              <a:rPr lang="en-US" dirty="0" smtClean="0"/>
              <a:t>3 of the worst emperors who persecuted Christians were…</a:t>
            </a:r>
            <a:endParaRPr lang="en-US" dirty="0"/>
          </a:p>
        </p:txBody>
      </p:sp>
      <p:pic>
        <p:nvPicPr>
          <p:cNvPr id="1028" name="Picture 4" descr="http://www.nationalgeographic.com/lostgospel/_images/_timeline/09_0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848" y="2093976"/>
            <a:ext cx="4766176" cy="4662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8189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549640" y="0"/>
            <a:ext cx="3200400" cy="1048871"/>
          </a:xfrm>
        </p:spPr>
        <p:txBody>
          <a:bodyPr/>
          <a:lstStyle/>
          <a:p>
            <a:r>
              <a:rPr lang="en-US" dirty="0" smtClean="0"/>
              <a:t>Nero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8549640" y="1048872"/>
            <a:ext cx="3200400" cy="5163670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July 19th, 64AD, set fire to Rome b/c he wanted to rebuild the city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OBVIOUSLY, the Romans were not too happy when their city went up in smoke…so…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blamed the fire on the Christians &amp; their God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notable deaths under Nero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Peter dies in 64AD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Paul dies in </a:t>
            </a:r>
            <a:r>
              <a:rPr lang="en-US" sz="1800" dirty="0" smtClean="0"/>
              <a:t>67AD</a:t>
            </a:r>
            <a:endParaRPr lang="en-US" sz="18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5375" y="1781175"/>
            <a:ext cx="2381250" cy="3295650"/>
          </a:xfrm>
          <a:prstGeom prst="rect">
            <a:avLst/>
          </a:prstGeom>
        </p:spPr>
      </p:pic>
      <p:pic>
        <p:nvPicPr>
          <p:cNvPr id="12" name="Picture Placeholder 11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0165" b="20165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505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0"/>
            <a:ext cx="3200400" cy="1737360"/>
          </a:xfrm>
        </p:spPr>
        <p:txBody>
          <a:bodyPr/>
          <a:lstStyle/>
          <a:p>
            <a:r>
              <a:rPr lang="en-US" dirty="0" smtClean="0"/>
              <a:t>Domitian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1737360"/>
            <a:ext cx="3200400" cy="4098664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a Roman emperor who targeted “atheists”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Domitian’s definition:  those who did not worship him as Dominus et Deus (“lord &amp; god”)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today’s definition:  the denial of God’s existence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the punishment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a special tax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 smtClean="0"/>
              <a:t>death</a:t>
            </a:r>
            <a:endParaRPr lang="en-US" sz="1800" dirty="0"/>
          </a:p>
        </p:txBody>
      </p:sp>
      <p:pic>
        <p:nvPicPr>
          <p:cNvPr id="3074" name="Picture 2" descr="https://thefivebeasts.files.wordpress.com/2015/06/domitian5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48" b="20848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7201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0"/>
            <a:ext cx="3200400" cy="739588"/>
          </a:xfrm>
        </p:spPr>
        <p:txBody>
          <a:bodyPr/>
          <a:lstStyle/>
          <a:p>
            <a:r>
              <a:rPr lang="en-US" dirty="0" smtClean="0"/>
              <a:t>Diocletian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1862" b="11862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739588"/>
            <a:ext cx="3200400" cy="5459506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came to the throne at 284 and divided the Roman empire into “dioceses”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The Great Persecution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reinstated emperor worship for all citizens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confiscated the property of Christians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destroyed churches &amp; sacred books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banished them to hard labor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subjected them to a host of tortures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death </a:t>
            </a:r>
            <a:r>
              <a:rPr lang="en-US" sz="1800" dirty="0" smtClean="0"/>
              <a:t>penalty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073240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2.bp.blogspot.com/-CQJKcR_By7g/TxGS2f-Yy0I/AAAAAAAAAnQ/s3gNAvLUg0A/s1600/Can-You-Catch-Shingles-From-Chickenpo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23889" y="20709"/>
            <a:ext cx="4558193" cy="683729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512064"/>
            <a:ext cx="10058400" cy="1609344"/>
          </a:xfrm>
        </p:spPr>
        <p:txBody>
          <a:bodyPr>
            <a:normAutofit/>
          </a:bodyPr>
          <a:lstStyle/>
          <a:p>
            <a:r>
              <a:rPr lang="en-US" dirty="0" smtClean="0"/>
              <a:t>Reflection:</a:t>
            </a:r>
            <a:br>
              <a:rPr lang="en-US" dirty="0" smtClean="0"/>
            </a:br>
            <a:r>
              <a:rPr lang="en-US" dirty="0" smtClean="0"/>
              <a:t>What would you do?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9848" y="2121408"/>
            <a:ext cx="5654041" cy="4050792"/>
          </a:xfrm>
        </p:spPr>
        <p:txBody>
          <a:bodyPr anchor="ctr">
            <a:normAutofit/>
          </a:bodyPr>
          <a:lstStyle/>
          <a:p>
            <a:r>
              <a:rPr lang="en-US" dirty="0" smtClean="0"/>
              <a:t>apostasy</a:t>
            </a:r>
          </a:p>
          <a:p>
            <a:pPr lvl="1"/>
            <a:r>
              <a:rPr lang="en-US" dirty="0" smtClean="0"/>
              <a:t>the sin of denying one’s faith to avoid being killed</a:t>
            </a:r>
          </a:p>
          <a:p>
            <a:r>
              <a:rPr lang="en-US" dirty="0" smtClean="0">
                <a:hlinkClick r:id="rId3"/>
              </a:rPr>
              <a:t>example </a:t>
            </a:r>
            <a:r>
              <a:rPr lang="en-US" dirty="0" smtClean="0">
                <a:sym typeface="Wingdings" pitchFamily="2" charset="2"/>
                <a:hlinkClick r:id="rId3"/>
              </a:rPr>
              <a:t>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932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Question Marks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 anchor="ctr">
            <a:prstTxWarp prst="textInflate">
              <a:avLst/>
            </a:prstTxWarp>
          </a:bodyPr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Tempus Sans ITC" pitchFamily="82" charset="0"/>
              </a:rPr>
              <a:t>ANY QUESTIONS?</a:t>
            </a:r>
            <a:endParaRPr lang="en-US" b="1" dirty="0">
              <a:solidFill>
                <a:schemeClr val="tx1"/>
              </a:solidFill>
              <a:latin typeface="Tempus Sans ITC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0232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did we make it?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9848" y="1721225"/>
            <a:ext cx="10058400" cy="4975410"/>
          </a:xfrm>
        </p:spPr>
        <p:txBody>
          <a:bodyPr anchor="ctr">
            <a:normAutofit fontScale="92500" lnSpcReduction="10000"/>
          </a:bodyPr>
          <a:lstStyle/>
          <a:p>
            <a:r>
              <a:rPr lang="en-US" dirty="0" smtClean="0"/>
              <a:t>Jewish Diaspora</a:t>
            </a:r>
          </a:p>
          <a:p>
            <a:pPr lvl="1"/>
            <a:r>
              <a:rPr lang="en-US" dirty="0" smtClean="0"/>
              <a:t>exile forced Jews to settle all over Europe</a:t>
            </a:r>
          </a:p>
          <a:p>
            <a:pPr lvl="1"/>
            <a:r>
              <a:rPr lang="en-US" dirty="0" smtClean="0"/>
              <a:t>spreading of people=spreading of God’s Word</a:t>
            </a:r>
          </a:p>
          <a:p>
            <a:r>
              <a:rPr lang="en-US" dirty="0" smtClean="0"/>
              <a:t>easy travel &amp; communication</a:t>
            </a:r>
          </a:p>
          <a:p>
            <a:r>
              <a:rPr lang="en-US" dirty="0" smtClean="0"/>
              <a:t>the </a:t>
            </a:r>
            <a:r>
              <a:rPr lang="en-US" i="1" dirty="0" smtClean="0"/>
              <a:t>Pax Romana</a:t>
            </a:r>
          </a:p>
          <a:p>
            <a:pPr lvl="1"/>
            <a:r>
              <a:rPr lang="en-US" dirty="0" smtClean="0"/>
              <a:t>although compliancy occurred, 							  people were not afraid to be Christian</a:t>
            </a:r>
          </a:p>
          <a:p>
            <a:pPr lvl="2"/>
            <a:r>
              <a:rPr lang="en-US" dirty="0" smtClean="0"/>
              <a:t>possibility of death was no more</a:t>
            </a:r>
          </a:p>
          <a:p>
            <a:r>
              <a:rPr lang="en-US" dirty="0" smtClean="0"/>
              <a:t>a powerful spiritual message backed by powerful action</a:t>
            </a:r>
          </a:p>
          <a:p>
            <a:pPr lvl="2"/>
            <a:r>
              <a:rPr lang="en-US" dirty="0" smtClean="0"/>
              <a:t>Jesus…US!</a:t>
            </a:r>
          </a:p>
          <a:p>
            <a:pPr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hlinkClick r:id="rId2"/>
              </a:rPr>
              <a:t>“…if this endeavor or this activity is of human origin, it will destroy itself.  But if it comes from God, you will not be able to destroy them; you may even find yourself fighting against God.”</a:t>
            </a:r>
            <a:endParaRPr lang="en-US" dirty="0" smtClean="0"/>
          </a:p>
          <a:p>
            <a:pPr marL="0" indent="0" algn="r">
              <a:buNone/>
            </a:pPr>
            <a:r>
              <a:rPr lang="en-US" i="1" dirty="0" smtClean="0"/>
              <a:t>Acts 5:38-39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098" name="Picture 2" descr="http://sprechersenglishclass.weebly.com/uploads/1/7/0/1/17017396/2359880.jpg?32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94" t="6037" r="10404" b="7680"/>
          <a:stretch/>
        </p:blipFill>
        <p:spPr bwMode="auto">
          <a:xfrm>
            <a:off x="7579831" y="1001665"/>
            <a:ext cx="3548417" cy="3252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5212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Wood Type</Template>
  <TotalTime>2214</TotalTime>
  <Words>954</Words>
  <Application>Microsoft Office PowerPoint</Application>
  <PresentationFormat>Widescreen</PresentationFormat>
  <Paragraphs>169</Paragraphs>
  <Slides>18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Rockwell</vt:lpstr>
      <vt:lpstr>Rockwell Condensed</vt:lpstr>
      <vt:lpstr>Tempus Sans ITC</vt:lpstr>
      <vt:lpstr>Wingdings</vt:lpstr>
      <vt:lpstr>Wood Type</vt:lpstr>
      <vt:lpstr>Persecution</vt:lpstr>
      <vt:lpstr>Jewish Groups @ the Time of Jesus</vt:lpstr>
      <vt:lpstr>Persecution by the Romans</vt:lpstr>
      <vt:lpstr>Nero</vt:lpstr>
      <vt:lpstr>Domitian</vt:lpstr>
      <vt:lpstr>Diocletian</vt:lpstr>
      <vt:lpstr>Reflection: What would you do?</vt:lpstr>
      <vt:lpstr>ANY QUESTIONS?</vt:lpstr>
      <vt:lpstr>How did we make it?</vt:lpstr>
      <vt:lpstr>Constantine &amp; Religious Tolerance The Christian Emperor</vt:lpstr>
      <vt:lpstr>ANY QUESTIONS?</vt:lpstr>
      <vt:lpstr>Heresy</vt:lpstr>
      <vt:lpstr>Arianism</vt:lpstr>
      <vt:lpstr>ANY QUESTIONS?</vt:lpstr>
      <vt:lpstr>Defending the Faith: Apologists</vt:lpstr>
      <vt:lpstr>Fathers Of The Church</vt:lpstr>
      <vt:lpstr>Fathers Of The Church</vt:lpstr>
      <vt:lpstr>ANY QUESTIONS?</vt:lpstr>
    </vt:vector>
  </TitlesOfParts>
  <Company>Saint John Vianney High School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Persecution</dc:title>
  <dc:creator>Meredith White</dc:creator>
  <cp:lastModifiedBy>Meredith White</cp:lastModifiedBy>
  <cp:revision>24</cp:revision>
  <dcterms:created xsi:type="dcterms:W3CDTF">2016-04-27T07:39:31Z</dcterms:created>
  <dcterms:modified xsi:type="dcterms:W3CDTF">2016-12-02T20:34:32Z</dcterms:modified>
</cp:coreProperties>
</file>