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550024"/>
            <a:ext cx="9144000" cy="2393576"/>
          </a:xfrm>
        </p:spPr>
        <p:txBody>
          <a:bodyPr>
            <a:normAutofit/>
          </a:bodyPr>
          <a:lstStyle/>
          <a:p>
            <a:r>
              <a:rPr lang="en-US" sz="11100" dirty="0" smtClean="0"/>
              <a:t>Hopeful Minds</a:t>
            </a:r>
            <a:br>
              <a:rPr lang="en-US" sz="11100" dirty="0" smtClean="0"/>
            </a:br>
            <a:r>
              <a:rPr lang="en-US" sz="5600" dirty="0" smtClean="0"/>
              <a:t>an iFred.org Project</a:t>
            </a:r>
            <a:endParaRPr lang="en-US" sz="5600" dirty="0"/>
          </a:p>
        </p:txBody>
      </p:sp>
      <p:sp>
        <p:nvSpPr>
          <p:cNvPr id="3" name="Subtitle 2"/>
          <p:cNvSpPr>
            <a:spLocks noGrp="1"/>
          </p:cNvSpPr>
          <p:nvPr>
            <p:ph type="subTitle" idx="1"/>
          </p:nvPr>
        </p:nvSpPr>
        <p:spPr>
          <a:xfrm>
            <a:off x="2209800" y="5943600"/>
            <a:ext cx="9144000" cy="914400"/>
          </a:xfrm>
        </p:spPr>
        <p:txBody>
          <a:bodyPr anchor="b">
            <a:noAutofit/>
          </a:bodyPr>
          <a:lstStyle/>
          <a:p>
            <a:r>
              <a:rPr lang="en-US" sz="2500" dirty="0"/>
              <a:t>Case Study Part </a:t>
            </a:r>
            <a:r>
              <a:rPr lang="en-US" sz="2500" dirty="0" smtClean="0"/>
              <a:t>C:  Curricular </a:t>
            </a:r>
            <a:r>
              <a:rPr lang="en-US" sz="2500" dirty="0"/>
              <a:t>&amp; Instructional </a:t>
            </a:r>
            <a:r>
              <a:rPr lang="en-US" sz="2500" dirty="0" smtClean="0"/>
              <a:t>Presentations</a:t>
            </a:r>
          </a:p>
          <a:p>
            <a:r>
              <a:rPr lang="en-US" sz="2500" dirty="0" smtClean="0"/>
              <a:t>-Meredith Caul</a:t>
            </a:r>
            <a:endParaRPr lang="en-US" sz="2500" dirty="0"/>
          </a:p>
        </p:txBody>
      </p:sp>
      <p:pic>
        <p:nvPicPr>
          <p:cNvPr id="1028" name="Picture 4" descr="Image result for sunflower with no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22891"/>
            <a:ext cx="3426691" cy="613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1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&amp; Publisher Information</a:t>
            </a:r>
            <a:endParaRPr lang="en-US" dirty="0"/>
          </a:p>
        </p:txBody>
      </p:sp>
      <p:sp>
        <p:nvSpPr>
          <p:cNvPr id="3" name="Content Placeholder 2"/>
          <p:cNvSpPr>
            <a:spLocks noGrp="1"/>
          </p:cNvSpPr>
          <p:nvPr>
            <p:ph idx="1"/>
          </p:nvPr>
        </p:nvSpPr>
        <p:spPr>
          <a:xfrm>
            <a:off x="1120000" y="1825625"/>
            <a:ext cx="10233800" cy="5032376"/>
          </a:xfrm>
        </p:spPr>
        <p:txBody>
          <a:bodyPr>
            <a:normAutofit fontScale="85000" lnSpcReduction="20000"/>
          </a:bodyPr>
          <a:lstStyle/>
          <a:p>
            <a:r>
              <a:rPr lang="en-US" dirty="0"/>
              <a:t>Author(s):  Kathryn </a:t>
            </a:r>
            <a:r>
              <a:rPr lang="en-US" dirty="0" smtClean="0"/>
              <a:t>Goetzke, Founder of the International Foundation for Research and Education on Depression; Advisory Board:  Myron </a:t>
            </a:r>
            <a:r>
              <a:rPr lang="en-US" dirty="0"/>
              <a:t>L. </a:t>
            </a:r>
            <a:r>
              <a:rPr lang="en-US" dirty="0" smtClean="0"/>
              <a:t>Belfer</a:t>
            </a:r>
            <a:r>
              <a:rPr lang="en-US" dirty="0"/>
              <a:t>, Kimberley Blaine, </a:t>
            </a:r>
            <a:r>
              <a:rPr lang="en-US" dirty="0" smtClean="0"/>
              <a:t>John </a:t>
            </a:r>
            <a:r>
              <a:rPr lang="en-US" dirty="0"/>
              <a:t>Boyd, Marie Dunne, </a:t>
            </a:r>
            <a:r>
              <a:rPr lang="en-US" dirty="0" smtClean="0"/>
              <a:t>Nigel Frith</a:t>
            </a:r>
            <a:r>
              <a:rPr lang="en-US" dirty="0"/>
              <a:t>, Wendy </a:t>
            </a:r>
            <a:r>
              <a:rPr lang="en-US" dirty="0" smtClean="0"/>
              <a:t>Gibbons, Dr</a:t>
            </a:r>
            <a:r>
              <a:rPr lang="en-US" dirty="0"/>
              <a:t>. Karen Kirby, Jim Link, </a:t>
            </a:r>
            <a:r>
              <a:rPr lang="en-US" dirty="0" smtClean="0"/>
              <a:t>Dr</a:t>
            </a:r>
            <a:r>
              <a:rPr lang="en-US" dirty="0"/>
              <a:t>. Elizabeth Lombardo, Susan Minamyer, </a:t>
            </a:r>
            <a:r>
              <a:rPr lang="en-US" dirty="0" smtClean="0"/>
              <a:t>Dave </a:t>
            </a:r>
            <a:r>
              <a:rPr lang="en-US" dirty="0"/>
              <a:t>Opalewski, </a:t>
            </a:r>
            <a:r>
              <a:rPr lang="en-US" dirty="0" smtClean="0"/>
              <a:t>Delaney </a:t>
            </a:r>
            <a:r>
              <a:rPr lang="en-US" dirty="0"/>
              <a:t>Ruston, Kristy L. Stark, </a:t>
            </a:r>
            <a:r>
              <a:rPr lang="en-US" dirty="0" smtClean="0"/>
              <a:t>Kirsten </a:t>
            </a:r>
            <a:r>
              <a:rPr lang="en-US" dirty="0"/>
              <a:t>Straughan, Sophie Straughan, </a:t>
            </a:r>
            <a:r>
              <a:rPr lang="en-US" dirty="0" smtClean="0"/>
              <a:t>Nancy </a:t>
            </a:r>
            <a:r>
              <a:rPr lang="en-US" dirty="0"/>
              <a:t>Tamosaitis</a:t>
            </a:r>
            <a:r>
              <a:rPr lang="en-US" dirty="0" smtClean="0"/>
              <a:t>, </a:t>
            </a:r>
            <a:r>
              <a:rPr lang="en-US" dirty="0"/>
              <a:t>Penny Tate, </a:t>
            </a:r>
            <a:r>
              <a:rPr lang="en-US" dirty="0" smtClean="0"/>
              <a:t>and Guy Winch</a:t>
            </a:r>
            <a:endParaRPr lang="en-US" dirty="0" smtClean="0"/>
          </a:p>
          <a:p>
            <a:r>
              <a:rPr lang="en-US" dirty="0" smtClean="0"/>
              <a:t>Name/Title of Curriculum:  Hopeful Minds</a:t>
            </a:r>
          </a:p>
          <a:p>
            <a:r>
              <a:rPr lang="en-US" dirty="0" smtClean="0"/>
              <a:t>Publisher:  International Foundation for Research and Education on Depression</a:t>
            </a:r>
          </a:p>
          <a:p>
            <a:r>
              <a:rPr lang="en-US" dirty="0" smtClean="0"/>
              <a:t>Date of Publication:  2014</a:t>
            </a:r>
          </a:p>
          <a:p>
            <a:r>
              <a:rPr lang="en-US" dirty="0" smtClean="0"/>
              <a:t>Other Relevant Identifying </a:t>
            </a:r>
            <a:r>
              <a:rPr lang="en-US" dirty="0"/>
              <a:t>Information:  </a:t>
            </a:r>
            <a:r>
              <a:rPr lang="en-US" dirty="0" smtClean="0"/>
              <a:t>“The </a:t>
            </a:r>
            <a:r>
              <a:rPr lang="en-US" dirty="0"/>
              <a:t>mission of International Foundation for Research and Education on Depression (iFred) is to shine a positive light on depression and eliminate the stigma associated with the disease through prevention, research and </a:t>
            </a:r>
            <a:r>
              <a:rPr lang="en-US" dirty="0" smtClean="0"/>
              <a:t>education.  Its </a:t>
            </a:r>
            <a:r>
              <a:rPr lang="en-US" dirty="0"/>
              <a:t>goal is to ensure 100% of the 350 million people affected by depression seek and receive </a:t>
            </a:r>
            <a:r>
              <a:rPr lang="en-US" dirty="0" smtClean="0"/>
              <a:t>treatment” </a:t>
            </a:r>
            <a:r>
              <a:rPr lang="en-US" dirty="0"/>
              <a:t>(Goetzke, </a:t>
            </a:r>
            <a:r>
              <a:rPr lang="en-US" dirty="0" smtClean="0"/>
              <a:t>2018</a:t>
            </a:r>
            <a:r>
              <a:rPr lang="en-US" dirty="0"/>
              <a:t>).</a:t>
            </a:r>
            <a:endParaRPr lang="en-US" dirty="0"/>
          </a:p>
        </p:txBody>
      </p:sp>
    </p:spTree>
    <p:extLst>
      <p:ext uri="{BB962C8B-B14F-4D97-AF65-F5344CB8AC3E}">
        <p14:creationId xmlns:p14="http://schemas.microsoft.com/office/powerpoint/2010/main" val="287486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Description of Curriculum:</a:t>
            </a:r>
            <a:br>
              <a:rPr lang="en-US" dirty="0" smtClean="0"/>
            </a:br>
            <a:r>
              <a:rPr lang="en-US" dirty="0" smtClean="0"/>
              <a:t>Purpose and Goals</a:t>
            </a:r>
            <a:endParaRPr lang="en-US" dirty="0"/>
          </a:p>
        </p:txBody>
      </p:sp>
      <p:sp>
        <p:nvSpPr>
          <p:cNvPr id="4" name="Text Placeholder 3"/>
          <p:cNvSpPr>
            <a:spLocks noGrp="1"/>
          </p:cNvSpPr>
          <p:nvPr>
            <p:ph type="body" idx="1"/>
          </p:nvPr>
        </p:nvSpPr>
        <p:spPr/>
        <p:txBody>
          <a:bodyPr/>
          <a:lstStyle/>
          <a:p>
            <a:r>
              <a:rPr lang="en-US" dirty="0" smtClean="0"/>
              <a:t>Purpose</a:t>
            </a:r>
            <a:endParaRPr lang="en-US" dirty="0"/>
          </a:p>
        </p:txBody>
      </p:sp>
      <p:sp>
        <p:nvSpPr>
          <p:cNvPr id="5" name="Content Placeholder 4"/>
          <p:cNvSpPr>
            <a:spLocks noGrp="1"/>
          </p:cNvSpPr>
          <p:nvPr>
            <p:ph sz="half" idx="2"/>
          </p:nvPr>
        </p:nvSpPr>
        <p:spPr/>
        <p:txBody>
          <a:bodyPr/>
          <a:lstStyle/>
          <a:p>
            <a:r>
              <a:rPr lang="en-US" dirty="0" smtClean="0"/>
              <a:t>address and educate coping solutions of anxiety and depression in youths to eliminate suicide</a:t>
            </a:r>
            <a:endParaRPr lang="en-US" dirty="0"/>
          </a:p>
        </p:txBody>
      </p:sp>
      <p:sp>
        <p:nvSpPr>
          <p:cNvPr id="6" name="Text Placeholder 5"/>
          <p:cNvSpPr>
            <a:spLocks noGrp="1"/>
          </p:cNvSpPr>
          <p:nvPr>
            <p:ph type="body" sz="quarter" idx="3"/>
          </p:nvPr>
        </p:nvSpPr>
        <p:spPr/>
        <p:txBody>
          <a:bodyPr/>
          <a:lstStyle/>
          <a:p>
            <a:r>
              <a:rPr lang="en-US" dirty="0" smtClean="0"/>
              <a:t>Goals</a:t>
            </a:r>
            <a:endParaRPr lang="en-US" dirty="0"/>
          </a:p>
        </p:txBody>
      </p:sp>
      <p:sp>
        <p:nvSpPr>
          <p:cNvPr id="7" name="Content Placeholder 6"/>
          <p:cNvSpPr>
            <a:spLocks noGrp="1"/>
          </p:cNvSpPr>
          <p:nvPr>
            <p:ph sz="quarter" idx="4"/>
          </p:nvPr>
        </p:nvSpPr>
        <p:spPr/>
        <p:txBody>
          <a:bodyPr/>
          <a:lstStyle/>
          <a:p>
            <a:r>
              <a:rPr lang="en-US" dirty="0" smtClean="0"/>
              <a:t>teach hope</a:t>
            </a:r>
          </a:p>
          <a:p>
            <a:r>
              <a:rPr lang="en-US" dirty="0" smtClean="0"/>
              <a:t>promote dialogue, support systems, and genuine objectives between student-teacher and child-parent relationships</a:t>
            </a:r>
          </a:p>
          <a:p>
            <a:r>
              <a:rPr lang="en-US" dirty="0" smtClean="0"/>
              <a:t>implement stress management through relaxation strategies </a:t>
            </a:r>
            <a:endParaRPr lang="en-US" dirty="0"/>
          </a:p>
        </p:txBody>
      </p:sp>
    </p:spTree>
    <p:extLst>
      <p:ext uri="{BB962C8B-B14F-4D97-AF65-F5344CB8AC3E}">
        <p14:creationId xmlns:p14="http://schemas.microsoft.com/office/powerpoint/2010/main" val="209676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Description of Curriculum:</a:t>
            </a:r>
            <a:br>
              <a:rPr lang="en-US" dirty="0" smtClean="0"/>
            </a:br>
            <a:r>
              <a:rPr lang="en-US" dirty="0" smtClean="0"/>
              <a:t>Target Population</a:t>
            </a:r>
            <a:endParaRPr lang="en-US" dirty="0"/>
          </a:p>
        </p:txBody>
      </p:sp>
      <p:sp>
        <p:nvSpPr>
          <p:cNvPr id="3" name="Content Placeholder 2"/>
          <p:cNvSpPr>
            <a:spLocks noGrp="1"/>
          </p:cNvSpPr>
          <p:nvPr>
            <p:ph idx="1"/>
          </p:nvPr>
        </p:nvSpPr>
        <p:spPr/>
        <p:txBody>
          <a:bodyPr anchor="ctr"/>
          <a:lstStyle/>
          <a:p>
            <a:pPr marL="0" indent="0" algn="ctr">
              <a:buNone/>
            </a:pPr>
            <a:r>
              <a:rPr lang="en-US" dirty="0" smtClean="0"/>
              <a:t>Currently, the target population is fifth graders.  This is a result of studies presenting an escalation in suicide attempts in sixth grade students.  The hope is to provide their target population with the appropriate tools to manage their anxiety and depression before reaching a pivotal year.</a:t>
            </a:r>
            <a:r>
              <a:rPr lang="en-US" dirty="0"/>
              <a:t> </a:t>
            </a:r>
            <a:r>
              <a:rPr lang="en-US" dirty="0" smtClean="0"/>
              <a:t> Eventually, the project plans to create a sound curriculum for all ages.  In the meantime, the curriculum can be adapted to accommodate each grade level.</a:t>
            </a:r>
            <a:endParaRPr lang="en-US" dirty="0"/>
          </a:p>
        </p:txBody>
      </p:sp>
    </p:spTree>
    <p:extLst>
      <p:ext uri="{BB962C8B-B14F-4D97-AF65-F5344CB8AC3E}">
        <p14:creationId xmlns:p14="http://schemas.microsoft.com/office/powerpoint/2010/main" val="247460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Description of Curriculum:</a:t>
            </a:r>
            <a:br>
              <a:rPr lang="en-US" dirty="0" smtClean="0"/>
            </a:br>
            <a:r>
              <a:rPr lang="en-US" dirty="0" smtClean="0"/>
              <a:t>Overview of Socio-Emotional Skills</a:t>
            </a:r>
            <a:endParaRPr lang="en-US" dirty="0"/>
          </a:p>
        </p:txBody>
      </p:sp>
      <p:sp>
        <p:nvSpPr>
          <p:cNvPr id="3" name="Content Placeholder 2"/>
          <p:cNvSpPr>
            <a:spLocks noGrp="1"/>
          </p:cNvSpPr>
          <p:nvPr>
            <p:ph idx="1"/>
          </p:nvPr>
        </p:nvSpPr>
        <p:spPr>
          <a:xfrm>
            <a:off x="1120000" y="1825624"/>
            <a:ext cx="10233800" cy="4637929"/>
          </a:xfrm>
        </p:spPr>
        <p:txBody>
          <a:bodyPr>
            <a:normAutofit fontScale="92500" lnSpcReduction="20000"/>
          </a:bodyPr>
          <a:lstStyle/>
          <a:p>
            <a:r>
              <a:rPr lang="en-US" dirty="0" smtClean="0"/>
              <a:t>“Hopeful </a:t>
            </a:r>
            <a:r>
              <a:rPr lang="en-US" dirty="0"/>
              <a:t>Minds currently meets the Social and Emotional Learning Standards (SEL) for the State of </a:t>
            </a:r>
            <a:r>
              <a:rPr lang="en-US" dirty="0" smtClean="0"/>
              <a:t>Illinois” (Goetzke et al., 2018).  These </a:t>
            </a:r>
            <a:r>
              <a:rPr lang="en-US" dirty="0" smtClean="0"/>
              <a:t>standards include:</a:t>
            </a:r>
          </a:p>
          <a:p>
            <a:pPr lvl="1"/>
            <a:r>
              <a:rPr lang="en-US" dirty="0" smtClean="0"/>
              <a:t>“Identify </a:t>
            </a:r>
            <a:r>
              <a:rPr lang="en-US" dirty="0"/>
              <a:t>and manage one’s emotions and behavior</a:t>
            </a:r>
            <a:r>
              <a:rPr lang="en-US" dirty="0" smtClean="0"/>
              <a:t>.</a:t>
            </a:r>
          </a:p>
          <a:p>
            <a:pPr lvl="1"/>
            <a:r>
              <a:rPr lang="en-US" dirty="0"/>
              <a:t>Recognize personal qualities and external supports</a:t>
            </a:r>
            <a:r>
              <a:rPr lang="en-US" dirty="0" smtClean="0"/>
              <a:t>.</a:t>
            </a:r>
          </a:p>
          <a:p>
            <a:pPr lvl="1"/>
            <a:r>
              <a:rPr lang="en-US" dirty="0"/>
              <a:t>Demonstrate skills related to achieving personal and academic goals</a:t>
            </a:r>
            <a:r>
              <a:rPr lang="en-US" dirty="0" smtClean="0"/>
              <a:t>.</a:t>
            </a:r>
          </a:p>
          <a:p>
            <a:pPr lvl="1"/>
            <a:r>
              <a:rPr lang="en-US" dirty="0"/>
              <a:t>Recognize the feelings and perspectives of others</a:t>
            </a:r>
            <a:r>
              <a:rPr lang="en-US" dirty="0" smtClean="0"/>
              <a:t>.</a:t>
            </a:r>
          </a:p>
          <a:p>
            <a:pPr lvl="1"/>
            <a:r>
              <a:rPr lang="en-US" dirty="0"/>
              <a:t>Recognize individual and group similarities and differences</a:t>
            </a:r>
            <a:r>
              <a:rPr lang="en-US" dirty="0" smtClean="0"/>
              <a:t>.</a:t>
            </a:r>
          </a:p>
          <a:p>
            <a:pPr lvl="1"/>
            <a:r>
              <a:rPr lang="en-US" dirty="0"/>
              <a:t>Use communication and social skills to interact effectively with others</a:t>
            </a:r>
            <a:r>
              <a:rPr lang="en-US" dirty="0" smtClean="0"/>
              <a:t>.</a:t>
            </a:r>
          </a:p>
          <a:p>
            <a:pPr lvl="1"/>
            <a:r>
              <a:rPr lang="en-US" dirty="0"/>
              <a:t>Demonstrate an ability to prevent, manage, and resolve interpersonal conflicts in constructive ways</a:t>
            </a:r>
            <a:r>
              <a:rPr lang="en-US" dirty="0" smtClean="0"/>
              <a:t>.</a:t>
            </a:r>
          </a:p>
          <a:p>
            <a:pPr lvl="1"/>
            <a:r>
              <a:rPr lang="en-US" dirty="0"/>
              <a:t>Consider ethical, safety, and societal factors in making decisions</a:t>
            </a:r>
            <a:r>
              <a:rPr lang="en-US" dirty="0" smtClean="0"/>
              <a:t>.</a:t>
            </a:r>
          </a:p>
          <a:p>
            <a:pPr lvl="1"/>
            <a:r>
              <a:rPr lang="en-US" dirty="0"/>
              <a:t>Apply decision-making skills to deal responsibly with daily academic and social situations</a:t>
            </a:r>
            <a:r>
              <a:rPr lang="en-US" dirty="0" smtClean="0"/>
              <a:t>.</a:t>
            </a:r>
          </a:p>
          <a:p>
            <a:pPr lvl="1"/>
            <a:r>
              <a:rPr lang="en-US" dirty="0"/>
              <a:t>Contribute to the well-being of one’s school and </a:t>
            </a:r>
            <a:r>
              <a:rPr lang="en-US" dirty="0" smtClean="0"/>
              <a:t>community” (The </a:t>
            </a:r>
            <a:r>
              <a:rPr lang="en-US" dirty="0"/>
              <a:t>United States of America, Illinois State Board of </a:t>
            </a:r>
            <a:r>
              <a:rPr lang="en-US" dirty="0" smtClean="0"/>
              <a:t>Education, n.d.)</a:t>
            </a:r>
          </a:p>
        </p:txBody>
      </p:sp>
    </p:spTree>
    <p:extLst>
      <p:ext uri="{BB962C8B-B14F-4D97-AF65-F5344CB8AC3E}">
        <p14:creationId xmlns:p14="http://schemas.microsoft.com/office/powerpoint/2010/main" val="246377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Effectiveness/Efficacy Research</a:t>
            </a:r>
            <a:endParaRPr lang="en-US" dirty="0"/>
          </a:p>
        </p:txBody>
      </p:sp>
      <p:sp>
        <p:nvSpPr>
          <p:cNvPr id="3" name="Content Placeholder 2"/>
          <p:cNvSpPr>
            <a:spLocks noGrp="1"/>
          </p:cNvSpPr>
          <p:nvPr>
            <p:ph idx="1"/>
          </p:nvPr>
        </p:nvSpPr>
        <p:spPr/>
        <p:txBody>
          <a:bodyPr>
            <a:normAutofit/>
          </a:bodyPr>
          <a:lstStyle/>
          <a:p>
            <a:r>
              <a:rPr lang="en-US" dirty="0" smtClean="0"/>
              <a:t>As a result of the program, students began to demonstrate improvements in anxiety and emotional regulation levels.  Furthermore, “coping </a:t>
            </a:r>
            <a:r>
              <a:rPr lang="en-US" dirty="0"/>
              <a:t>and resilience factors had significantly </a:t>
            </a:r>
            <a:r>
              <a:rPr lang="en-US" dirty="0" smtClean="0"/>
              <a:t>improved” </a:t>
            </a:r>
            <a:r>
              <a:rPr lang="en-US" dirty="0"/>
              <a:t>(Cision PRWeb, 2015</a:t>
            </a:r>
            <a:r>
              <a:rPr lang="en-US" dirty="0" smtClean="0"/>
              <a:t>).</a:t>
            </a:r>
          </a:p>
          <a:p>
            <a:r>
              <a:rPr lang="en-US" dirty="0" smtClean="0"/>
              <a:t>Hope can be taught to adolescents.  Additionally, both teachers and students appreciate the program and have a desire to continue to execute its lesson plans. (</a:t>
            </a:r>
            <a:r>
              <a:rPr lang="en-US" dirty="0"/>
              <a:t>Goetzke, </a:t>
            </a:r>
            <a:r>
              <a:rPr lang="en-US" dirty="0" smtClean="0"/>
              <a:t>Tate</a:t>
            </a:r>
            <a:r>
              <a:rPr lang="en-US" dirty="0"/>
              <a:t>, </a:t>
            </a:r>
            <a:r>
              <a:rPr lang="en-US" dirty="0" smtClean="0"/>
              <a:t>Patel</a:t>
            </a:r>
            <a:r>
              <a:rPr lang="en-US" dirty="0"/>
              <a:t>, </a:t>
            </a:r>
            <a:r>
              <a:rPr lang="en-US" dirty="0" smtClean="0"/>
              <a:t>&amp; Lewis, n.d</a:t>
            </a:r>
            <a:r>
              <a:rPr lang="en-US" dirty="0"/>
              <a:t>.).</a:t>
            </a:r>
          </a:p>
          <a:p>
            <a:pPr lvl="1"/>
            <a:endParaRPr lang="en-US" dirty="0"/>
          </a:p>
        </p:txBody>
      </p:sp>
    </p:spTree>
    <p:extLst>
      <p:ext uri="{BB962C8B-B14F-4D97-AF65-F5344CB8AC3E}">
        <p14:creationId xmlns:p14="http://schemas.microsoft.com/office/powerpoint/2010/main" val="327033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a:t>
            </a:r>
            <a:r>
              <a:rPr lang="en-US" dirty="0" smtClean="0"/>
              <a:t>1</a:t>
            </a:r>
            <a:r>
              <a:rPr lang="en-US" dirty="0"/>
              <a:t>:  What is Hope?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Objective: </a:t>
            </a:r>
            <a:r>
              <a:rPr lang="en-US" dirty="0"/>
              <a:t>Discovering </a:t>
            </a:r>
            <a:r>
              <a:rPr lang="en-US" dirty="0" smtClean="0"/>
              <a:t>the importance hope as a daily life skill.</a:t>
            </a:r>
          </a:p>
          <a:p>
            <a:pPr fontAlgn="base"/>
            <a:r>
              <a:rPr lang="en-US" dirty="0" smtClean="0"/>
              <a:t>Materials Needed: </a:t>
            </a:r>
            <a:r>
              <a:rPr lang="en-US" dirty="0" smtClean="0"/>
              <a:t>Hope </a:t>
            </a:r>
            <a:r>
              <a:rPr lang="en-US" dirty="0"/>
              <a:t>Sunflower Individual Student </a:t>
            </a:r>
            <a:r>
              <a:rPr lang="en-US" dirty="0" smtClean="0"/>
              <a:t>Worksheet, Classroom </a:t>
            </a:r>
            <a:r>
              <a:rPr lang="en-US" dirty="0"/>
              <a:t>Hope Sunflower Center</a:t>
            </a:r>
            <a:r>
              <a:rPr lang="en-US" dirty="0" smtClean="0"/>
              <a:t>, Sunflower Seeds, Planting Tools, Notecards</a:t>
            </a:r>
          </a:p>
          <a:p>
            <a:pPr fontAlgn="base"/>
            <a:r>
              <a:rPr lang="en-US" dirty="0" smtClean="0"/>
              <a:t>Teaching Guide: </a:t>
            </a:r>
          </a:p>
          <a:p>
            <a:pPr lvl="1" fontAlgn="base"/>
            <a:r>
              <a:rPr lang="en-US" dirty="0" smtClean="0"/>
              <a:t>Ask each student to define “hope” in their own words on their Hope Sunflower Individual Student Worksheet.</a:t>
            </a:r>
          </a:p>
          <a:p>
            <a:pPr lvl="1" fontAlgn="base"/>
            <a:r>
              <a:rPr lang="en-US" dirty="0" smtClean="0"/>
              <a:t>Create a class discussion in which the class will agree on a definition for  “hope.”  Write the definition on the Classroom Hope Sunflower Center.</a:t>
            </a:r>
          </a:p>
          <a:p>
            <a:pPr lvl="1" fontAlgn="base"/>
            <a:r>
              <a:rPr lang="en-US" dirty="0" smtClean="0"/>
              <a:t>Allow each student to plant a sunflower seed.  While doing so, explain the relationship between hope and growth.</a:t>
            </a:r>
          </a:p>
          <a:p>
            <a:pPr lvl="1" fontAlgn="base"/>
            <a:r>
              <a:rPr lang="en-US" dirty="0" smtClean="0"/>
              <a:t>Instruct each student to write a message of hope to their younger peers who will be reading these notes next year when they begin the program.</a:t>
            </a:r>
          </a:p>
        </p:txBody>
      </p:sp>
    </p:spTree>
    <p:extLst>
      <p:ext uri="{BB962C8B-B14F-4D97-AF65-F5344CB8AC3E}">
        <p14:creationId xmlns:p14="http://schemas.microsoft.com/office/powerpoint/2010/main" val="321914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fontScale="90000"/>
          </a:bodyPr>
          <a:lstStyle/>
          <a:p>
            <a:r>
              <a:rPr lang="en-US" dirty="0" smtClean="0"/>
              <a:t>Lesson Plan #</a:t>
            </a:r>
            <a:r>
              <a:rPr lang="en-US" dirty="0" smtClean="0"/>
              <a:t>2:  Why is Hope Important?</a:t>
            </a:r>
            <a:endParaRPr lang="en-US" dirty="0"/>
          </a:p>
        </p:txBody>
      </p:sp>
      <p:sp>
        <p:nvSpPr>
          <p:cNvPr id="3" name="Content Placeholder 2"/>
          <p:cNvSpPr>
            <a:spLocks noGrp="1"/>
          </p:cNvSpPr>
          <p:nvPr>
            <p:ph idx="1"/>
          </p:nvPr>
        </p:nvSpPr>
        <p:spPr/>
        <p:txBody>
          <a:bodyPr>
            <a:normAutofit lnSpcReduction="10000"/>
          </a:bodyPr>
          <a:lstStyle/>
          <a:p>
            <a:pPr lvl="0"/>
            <a:r>
              <a:rPr lang="en-US"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Objective</a:t>
            </a:r>
            <a:r>
              <a:rPr lang="en-US" sz="26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Identify hope as a foundation we can utilize in all aspects of our life.</a:t>
            </a:r>
            <a:endParaRPr lang="en-US"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fontAlgn="base"/>
            <a:r>
              <a:rPr lang="en-US"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Materials Needed</a:t>
            </a:r>
            <a:r>
              <a:rPr lang="en-US" sz="26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Classroom Hope Sunflower Petals</a:t>
            </a:r>
            <a:endParaRPr lang="en-US"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0" fontAlgn="base"/>
            <a:r>
              <a:rPr lang="en-US" sz="26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Teaching Guide: </a:t>
            </a:r>
          </a:p>
          <a:p>
            <a:pPr lvl="1" fontAlgn="base"/>
            <a:r>
              <a:rPr lang="en-US"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Review the class created definition of hope.</a:t>
            </a:r>
          </a:p>
          <a:p>
            <a:pPr lvl="1" fontAlgn="base"/>
            <a:r>
              <a:rPr lang="en-US"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Explain the benefits of implementing hope into our lives (better grades, better job, closer relationships, etc.) as well as the hope as an equal opportunity resources (because it’s free!).  Give a real-life example of an at-risk student who benefited from accepting the benefits of hope in their life.</a:t>
            </a:r>
          </a:p>
          <a:p>
            <a:pPr lvl="1" fontAlgn="base"/>
            <a:r>
              <a:rPr lang="en-US"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Distribute the Sunflower Petals to each student.  Instruct them to write what they are hopeful for this school year.</a:t>
            </a:r>
          </a:p>
          <a:p>
            <a:pPr lvl="1" fontAlgn="base"/>
            <a:r>
              <a:rPr lang="en-US"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rPr>
              <a:t>Collect the petals and display them around the Sunflower Center containing the class created definition of hope from Lesson #1.</a:t>
            </a:r>
          </a:p>
          <a:p>
            <a:pPr lvl="1" fontAlgn="base"/>
            <a:endParaRPr lang="en-US" sz="2200"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lvl="1" fontAlgn="base"/>
            <a:endParaRPr lang="en-US" sz="22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endParaRPr lang="en-US" dirty="0"/>
          </a:p>
        </p:txBody>
      </p:sp>
    </p:spTree>
    <p:extLst>
      <p:ext uri="{BB962C8B-B14F-4D97-AF65-F5344CB8AC3E}">
        <p14:creationId xmlns:p14="http://schemas.microsoft.com/office/powerpoint/2010/main" val="376645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120000" y="1825625"/>
            <a:ext cx="10233800" cy="4503458"/>
          </a:xfrm>
        </p:spPr>
        <p:txBody>
          <a:bodyPr>
            <a:normAutofit fontScale="77500" lnSpcReduction="20000"/>
          </a:bodyPr>
          <a:lstStyle/>
          <a:p>
            <a:pPr marL="457200" indent="-457200">
              <a:buNone/>
            </a:pPr>
            <a:r>
              <a:rPr lang="en-US" dirty="0" smtClean="0"/>
              <a:t>Goetzke</a:t>
            </a:r>
            <a:r>
              <a:rPr lang="en-US" dirty="0"/>
              <a:t>, K. (2018). </a:t>
            </a:r>
            <a:r>
              <a:rPr lang="en-US" i="1" dirty="0"/>
              <a:t>IFred</a:t>
            </a:r>
            <a:r>
              <a:rPr lang="en-US" dirty="0"/>
              <a:t> [Scholarly project]. In </a:t>
            </a:r>
            <a:r>
              <a:rPr lang="en-US" i="1" dirty="0"/>
              <a:t>International Foundation for Research and Education on Depression</a:t>
            </a:r>
            <a:r>
              <a:rPr lang="en-US" dirty="0"/>
              <a:t>. Retrieved October 3, 2018, from http://www.ifred.org</a:t>
            </a:r>
            <a:r>
              <a:rPr lang="en-US" dirty="0" smtClean="0"/>
              <a:t>/</a:t>
            </a:r>
          </a:p>
          <a:p>
            <a:pPr marL="457200" indent="-457200">
              <a:buNone/>
            </a:pPr>
            <a:r>
              <a:rPr lang="en-US" dirty="0"/>
              <a:t>Goetzke, K., Belfer, M. L., Blaine, K., Boyd, J., Dunne, M., Frith, N., . . . Winch, G. (2018). </a:t>
            </a:r>
            <a:r>
              <a:rPr lang="en-US" i="1" dirty="0"/>
              <a:t>Hopeful Minds</a:t>
            </a:r>
            <a:r>
              <a:rPr lang="en-US" dirty="0"/>
              <a:t>[Scholarly project]. In </a:t>
            </a:r>
            <a:r>
              <a:rPr lang="en-US" i="1" dirty="0"/>
              <a:t>International Foundation for Research and Education on Depression</a:t>
            </a:r>
            <a:r>
              <a:rPr lang="en-US" dirty="0"/>
              <a:t>. Retrieved October 3, 2018, from </a:t>
            </a:r>
            <a:r>
              <a:rPr lang="en-US" dirty="0" smtClean="0"/>
              <a:t>hopefulminds.org</a:t>
            </a:r>
          </a:p>
          <a:p>
            <a:pPr marL="457200" indent="-457200">
              <a:buNone/>
            </a:pPr>
            <a:r>
              <a:rPr lang="en-US" dirty="0"/>
              <a:t>Goetzke, K., Tate, P., Patel, H., &amp; Lewis, K. (n.d.). </a:t>
            </a:r>
            <a:r>
              <a:rPr lang="en-US" i="1" dirty="0"/>
              <a:t>Schools for Hope: Implementation with Late Elementary Students at the Fifth Grade Level</a:t>
            </a:r>
            <a:r>
              <a:rPr lang="en-US" dirty="0"/>
              <a:t> (pp. 1-18, Rep.)</a:t>
            </a:r>
            <a:endParaRPr lang="en-US" dirty="0" smtClean="0"/>
          </a:p>
          <a:p>
            <a:pPr marL="457200" indent="-457200">
              <a:buNone/>
            </a:pPr>
            <a:r>
              <a:rPr lang="en-US" dirty="0" smtClean="0"/>
              <a:t>IFred </a:t>
            </a:r>
            <a:r>
              <a:rPr lang="en-US" dirty="0"/>
              <a:t>Curriculum for Mental Health Shows Promise to Reduce Anxiety, Increase Hope and Improve Emotional Regulation Skills for Youth. (2017, September 5). </a:t>
            </a:r>
            <a:r>
              <a:rPr lang="en-US" i="1" dirty="0"/>
              <a:t>Cision PRWeb</a:t>
            </a:r>
            <a:r>
              <a:rPr lang="en-US" dirty="0"/>
              <a:t>. Retrieved October 14, 2018, from http://www.prweb.com/releases/hope2017/depressionanxiety/prweb14630163.htm</a:t>
            </a:r>
            <a:endParaRPr lang="en-US" dirty="0" smtClean="0"/>
          </a:p>
          <a:p>
            <a:pPr marL="457200" indent="-457200">
              <a:buNone/>
            </a:pPr>
            <a:r>
              <a:rPr lang="en-US" dirty="0" smtClean="0"/>
              <a:t>The </a:t>
            </a:r>
            <a:r>
              <a:rPr lang="en-US" dirty="0"/>
              <a:t>United States of America, Illinois State Board of Education. (n.d.). </a:t>
            </a:r>
            <a:r>
              <a:rPr lang="en-US" i="1" dirty="0"/>
              <a:t>Learning Standards: Social/Emotional Learning Standards</a:t>
            </a:r>
            <a:r>
              <a:rPr lang="en-US" dirty="0"/>
              <a:t>. Retrieved October 14, 2018, from https://www.isbe.net/pages/social-emotional-learning-standards.aspx</a:t>
            </a:r>
            <a:endParaRPr lang="en-US" dirty="0" smtClean="0"/>
          </a:p>
        </p:txBody>
      </p:sp>
    </p:spTree>
    <p:extLst>
      <p:ext uri="{BB962C8B-B14F-4D97-AF65-F5344CB8AC3E}">
        <p14:creationId xmlns:p14="http://schemas.microsoft.com/office/powerpoint/2010/main" val="397461791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149</TotalTime>
  <Words>838</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Corbel</vt:lpstr>
      <vt:lpstr>Depth</vt:lpstr>
      <vt:lpstr>Hopeful Minds an iFred.org Project</vt:lpstr>
      <vt:lpstr>Author &amp; Publisher Information</vt:lpstr>
      <vt:lpstr>Description of Curriculum: Purpose and Goals</vt:lpstr>
      <vt:lpstr>Description of Curriculum: Target Population</vt:lpstr>
      <vt:lpstr>Description of Curriculum: Overview of Socio-Emotional Skills</vt:lpstr>
      <vt:lpstr>Effectiveness/Efficacy Research</vt:lpstr>
      <vt:lpstr>Lesson Plan #1:  What is Hope?</vt:lpstr>
      <vt:lpstr>Lesson Plan #2:  Why is Hope Important?</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Hopeful Minds an iFred.org Project</dc:title>
  <dc:creator>Meredith White</dc:creator>
  <cp:lastModifiedBy>Meredith White</cp:lastModifiedBy>
  <cp:revision>22</cp:revision>
  <dcterms:created xsi:type="dcterms:W3CDTF">2018-10-15T03:17:34Z</dcterms:created>
  <dcterms:modified xsi:type="dcterms:W3CDTF">2018-10-15T05:48:10Z</dcterms:modified>
</cp:coreProperties>
</file>